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858" r:id="rId2"/>
    <p:sldMasterId id="2147483891" r:id="rId3"/>
    <p:sldMasterId id="2147483924" r:id="rId4"/>
  </p:sldMasterIdLst>
  <p:notesMasterIdLst>
    <p:notesMasterId r:id="rId29"/>
  </p:notesMasterIdLst>
  <p:handoutMasterIdLst>
    <p:handoutMasterId r:id="rId30"/>
  </p:handoutMasterIdLst>
  <p:sldIdLst>
    <p:sldId id="2147374476" r:id="rId5"/>
    <p:sldId id="2147374466" r:id="rId6"/>
    <p:sldId id="2147374467" r:id="rId7"/>
    <p:sldId id="2147470216" r:id="rId8"/>
    <p:sldId id="2147374468" r:id="rId9"/>
    <p:sldId id="2147470214" r:id="rId10"/>
    <p:sldId id="2147374473" r:id="rId11"/>
    <p:sldId id="2147470207" r:id="rId12"/>
    <p:sldId id="2147470203" r:id="rId13"/>
    <p:sldId id="2147470213" r:id="rId14"/>
    <p:sldId id="2147470201" r:id="rId15"/>
    <p:sldId id="2147470218" r:id="rId16"/>
    <p:sldId id="2147470200" r:id="rId17"/>
    <p:sldId id="2147470205" r:id="rId18"/>
    <p:sldId id="2147470206" r:id="rId19"/>
    <p:sldId id="2147470204" r:id="rId20"/>
    <p:sldId id="2147374470" r:id="rId21"/>
    <p:sldId id="2147470211" r:id="rId22"/>
    <p:sldId id="2147470219" r:id="rId23"/>
    <p:sldId id="2147470202" r:id="rId24"/>
    <p:sldId id="2147470208" r:id="rId25"/>
    <p:sldId id="2147470217" r:id="rId26"/>
    <p:sldId id="1375" r:id="rId27"/>
    <p:sldId id="2147374463" r:id="rId28"/>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2147374476"/>
            <p14:sldId id="2147374466"/>
            <p14:sldId id="2147374467"/>
            <p14:sldId id="2147470216"/>
            <p14:sldId id="2147374468"/>
            <p14:sldId id="2147470214"/>
            <p14:sldId id="2147374473"/>
            <p14:sldId id="2147470207"/>
            <p14:sldId id="2147470203"/>
            <p14:sldId id="2147470213"/>
            <p14:sldId id="2147470201"/>
            <p14:sldId id="2147470218"/>
            <p14:sldId id="2147470200"/>
            <p14:sldId id="2147470205"/>
            <p14:sldId id="2147470206"/>
            <p14:sldId id="2147470204"/>
            <p14:sldId id="2147374470"/>
            <p14:sldId id="2147470211"/>
            <p14:sldId id="2147470219"/>
            <p14:sldId id="2147470202"/>
            <p14:sldId id="2147470208"/>
            <p14:sldId id="2147470217"/>
            <p14:sldId id="1375"/>
            <p14:sldId id="2147374463"/>
          </p14:sldIdLst>
        </p14:section>
        <p14:section name="Covers and front matter designs" id="{591A3328-AB40-EB40-8371-0BE8997D5ECA}">
          <p14:sldIdLst/>
        </p14:section>
        <p14:section name="Sample slides" id="{FE79D234-09B0-7A4C-9C40-866AE14B99F0}">
          <p14:sldIdLst/>
        </p14:section>
        <p14:section name="Sample charts &amp; tables" id="{269F54EE-045D-8D4D-9D1D-F95D304254CD}">
          <p14:sldIdLst/>
        </p14:section>
        <p14:section name="Case studies" id="{8CA3F7A2-F2D3-3342-A57C-ACF8C3EF68A6}">
          <p14:sldIdLst/>
        </p14:section>
        <p14:section name="Color palette" id="{65FF3ABE-B9F3-0A45-B4B2-DBFBFD1D9A4D}">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66"/>
    <p:restoredTop sz="91667"/>
  </p:normalViewPr>
  <p:slideViewPr>
    <p:cSldViewPr snapToGrid="0" snapToObjects="1">
      <p:cViewPr varScale="1">
        <p:scale>
          <a:sx n="171" d="100"/>
          <a:sy n="171" d="100"/>
        </p:scale>
        <p:origin x="1120" y="176"/>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161" d="100"/>
        <a:sy n="161" d="100"/>
      </p:scale>
      <p:origin x="0" y="0"/>
    </p:cViewPr>
  </p:sorterViewPr>
  <p:notesViewPr>
    <p:cSldViewPr snapToGrid="0" snapToObjects="1">
      <p:cViewPr varScale="1">
        <p:scale>
          <a:sx n="66" d="100"/>
          <a:sy n="66" d="100"/>
        </p:scale>
        <p:origin x="2875"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 2021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 2021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204978" y="2273300"/>
            <a:ext cx="6448044" cy="612140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6E2E38B8-B0B4-AD41-AC6E-B781F46A9FD3}" type="slidenum">
              <a:rPr lang="en-US" smtClean="0"/>
              <a:pPr/>
              <a:t>1</a:t>
            </a:fld>
            <a:endParaRPr lang="en-US" dirty="0"/>
          </a:p>
        </p:txBody>
      </p:sp>
      <p:sp>
        <p:nvSpPr>
          <p:cNvPr id="5" name="Footer Placeholder 4">
            <a:extLst>
              <a:ext uri="{FF2B5EF4-FFF2-40B4-BE49-F238E27FC236}">
                <a16:creationId xmlns:a16="http://schemas.microsoft.com/office/drawing/2014/main" id="{B775BB5B-BA1F-5147-80F6-7EBA006D31D5}"/>
              </a:ext>
            </a:extLst>
          </p:cNvPr>
          <p:cNvSpPr>
            <a:spLocks noGrp="1"/>
          </p:cNvSpPr>
          <p:nvPr>
            <p:ph type="ftr" sz="quarter" idx="4"/>
          </p:nvPr>
        </p:nvSpPr>
        <p:spPr/>
        <p:txBody>
          <a:bodyPr/>
          <a:lstStyle/>
          <a:p>
            <a:r>
              <a:rPr lang="en-US" dirty="0"/>
              <a:t>© 2021 IBM Corporation</a:t>
            </a:r>
          </a:p>
        </p:txBody>
      </p:sp>
    </p:spTree>
    <p:extLst>
      <p:ext uri="{BB962C8B-B14F-4D97-AF65-F5344CB8AC3E}">
        <p14:creationId xmlns:p14="http://schemas.microsoft.com/office/powerpoint/2010/main" val="82242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A9793C70-8A20-93AB-F370-043839815CC8}"/>
              </a:ext>
            </a:extLst>
          </p:cNvPr>
          <p:cNvSpPr>
            <a:spLocks noGrp="1" noRot="1" noChangeAspect="1"/>
          </p:cNvSpPr>
          <p:nvPr>
            <p:ph type="sldImg"/>
          </p:nvPr>
        </p:nvSpPr>
        <p:spPr>
          <a:xfrm>
            <a:off x="1822450" y="228600"/>
            <a:ext cx="3213100" cy="1808163"/>
          </a:xfrm>
          <a:ln/>
        </p:spPr>
      </p:sp>
      <p:sp>
        <p:nvSpPr>
          <p:cNvPr id="3" name="Notes Placeholder 2">
            <a:extLst>
              <a:ext uri="{FF2B5EF4-FFF2-40B4-BE49-F238E27FC236}">
                <a16:creationId xmlns:a16="http://schemas.microsoft.com/office/drawing/2014/main" id="{892F26E8-2E5F-2964-6629-7ACE0FE90F36}"/>
              </a:ext>
            </a:extLst>
          </p:cNvPr>
          <p:cNvSpPr>
            <a:spLocks noGrp="1"/>
          </p:cNvSpPr>
          <p:nvPr>
            <p:ph type="body" idx="1"/>
          </p:nvPr>
        </p:nvSpPr>
        <p:spPr/>
        <p:txBody>
          <a:bodyPr>
            <a:normAutofit fontScale="70000" lnSpcReduction="20000"/>
          </a:bodyPr>
          <a:lstStyle/>
          <a:p>
            <a:pPr>
              <a:defRPr/>
            </a:pPr>
            <a:endParaRPr lang="en-US" b="1" dirty="0"/>
          </a:p>
          <a:p>
            <a:pPr>
              <a:defRPr/>
            </a:pPr>
            <a:r>
              <a:rPr lang="en-US" b="1" dirty="0"/>
              <a:t>Verification of public key based on CA public key: public key decryption</a:t>
            </a:r>
          </a:p>
          <a:p>
            <a:pPr>
              <a:defRPr/>
            </a:pPr>
            <a:r>
              <a:rPr lang="en-US" b="1" dirty="0"/>
              <a:t>Server receives the pre_master_secret client encrypted using server public key: private key decryption </a:t>
            </a:r>
          </a:p>
          <a:p>
            <a:pPr>
              <a:defRPr/>
            </a:pPr>
            <a:endParaRPr lang="en-US" b="1" dirty="0"/>
          </a:p>
          <a:p>
            <a:pPr>
              <a:defRPr/>
            </a:pPr>
            <a:r>
              <a:rPr lang="en-US" b="1" dirty="0"/>
              <a:t>Server verify Client certificate: public key decryption</a:t>
            </a:r>
          </a:p>
          <a:p>
            <a:pPr>
              <a:defRPr/>
            </a:pPr>
            <a:r>
              <a:rPr lang="en-US" b="1" dirty="0"/>
              <a:t>Client verify server signs the digest handshake messages which the server needs to decrypt using client public key: public key decryption</a:t>
            </a:r>
          </a:p>
          <a:p>
            <a:pPr>
              <a:defRPr/>
            </a:pPr>
            <a:r>
              <a:rPr lang="en-US" b="1" dirty="0"/>
              <a:t>Client signs: private key encryption</a:t>
            </a:r>
          </a:p>
          <a:p>
            <a:pPr>
              <a:defRPr/>
            </a:pPr>
            <a:endParaRPr lang="en-US" b="1" dirty="0"/>
          </a:p>
          <a:p>
            <a:pPr>
              <a:defRPr/>
            </a:pPr>
            <a:endParaRPr lang="en-US" b="1" dirty="0"/>
          </a:p>
          <a:p>
            <a:pPr>
              <a:defRPr/>
            </a:pPr>
            <a:r>
              <a:rPr lang="en-US" b="1" dirty="0"/>
              <a:t>TLS Cost Interpretation </a:t>
            </a:r>
          </a:p>
          <a:p>
            <a:pPr>
              <a:defRPr/>
            </a:pPr>
            <a:r>
              <a:rPr lang="en-US" dirty="0"/>
              <a:t>Private key operations (digital signature and private key decryption), public key operations (signature verification and public key encryption). Private key operations are much slower than public key operations, all private key operations with a given key size take pretty much the same time, as do all public key operations with a given key size. </a:t>
            </a:r>
          </a:p>
          <a:p>
            <a:pPr>
              <a:defRPr/>
            </a:pPr>
            <a:r>
              <a:rPr lang="en-US" dirty="0"/>
              <a:t>Certificate: S-&gt;C S: Server sends its X.509 Certificate which is signed by a trusted CA; C: Client parses and verifies the certificate using pre-configured CA public key; (public key decryption) </a:t>
            </a:r>
          </a:p>
          <a:p>
            <a:pPr>
              <a:defRPr/>
            </a:pPr>
            <a:r>
              <a:rPr lang="en-US" dirty="0"/>
              <a:t>ClientKeyExchange: C-&gt;S C: pre_master_secret encrypted under the server's public key (public key encryption). S: private key decryption of pre_master_secret. This is the SSL bottleneck. the server's RSA key length is the most important factor limiting performance in this mode. </a:t>
            </a:r>
          </a:p>
          <a:p>
            <a:pPr>
              <a:defRPr/>
            </a:pPr>
            <a:r>
              <a:rPr lang="en-US" dirty="0"/>
              <a:t>Mutual authentication: </a:t>
            </a:r>
          </a:p>
          <a:p>
            <a:pPr>
              <a:defRPr/>
            </a:pPr>
            <a:r>
              <a:rPr lang="en-US" dirty="0"/>
              <a:t>CertificateRequest: S-&gt;C indicate to the client that client authentication is enabled and provides guidance as to what sorts of certificates the server is willing to accept, such as the cryptographic algorithm that should be used and a list of the certificate authorities which it trusts to sign client certificates. </a:t>
            </a:r>
          </a:p>
          <a:p>
            <a:pPr>
              <a:defRPr/>
            </a:pPr>
            <a:r>
              <a:rPr lang="en-US" dirty="0"/>
              <a:t>Certificate: C-&gt;S C: sends CA signed client public key. S: Server parses and verifies the certificate using pre-configured CA public key (public key decryption). </a:t>
            </a:r>
          </a:p>
          <a:p>
            <a:pPr>
              <a:defRPr/>
            </a:pPr>
            <a:r>
              <a:rPr lang="en-US" dirty="0"/>
              <a:t>CertificateVerify: C-&gt;S C: the key of client authentication. It contains a digest of the handshake messages signed by the client's private key. compute the hashes of the handshake messages: MD5 and SHA-1. The signed object is the concatenation of MD5 and SHA-1 digests of the handshake messages up to this point in the handshake. (private key encryption) S: checking the client's digital signature using client's public key (public key decryption). </a:t>
            </a:r>
          </a:p>
          <a:p>
            <a:pPr>
              <a:defRPr/>
            </a:pPr>
            <a:r>
              <a:rPr lang="en-US" dirty="0"/>
              <a:t>book p. 188 The total computational cost of client authentication mode is roughly double </a:t>
            </a:r>
            <a:r>
              <a:rPr lang="en-US" dirty="0" err="1"/>
              <a:t>othat</a:t>
            </a:r>
            <a:r>
              <a:rPr lang="en-US" dirty="0"/>
              <a:t> of server-only authentication, this cost is borne </a:t>
            </a:r>
            <a:r>
              <a:rPr lang="en-US" dirty="0" err="1"/>
              <a:t>disproportionaately</a:t>
            </a:r>
            <a:r>
              <a:rPr lang="en-US" dirty="0"/>
              <a:t> by the client. In this case, the cost to the server is roughly 20% of that of the client. As a result, using client authentication substantially increases latency (because of the slower client) but has a much smaller effect on throughput (because the server is not that much affected). </a:t>
            </a:r>
          </a:p>
          <a:p>
            <a:pPr>
              <a:defRPr/>
            </a:pPr>
            <a:br>
              <a:rPr lang="en-US" dirty="0"/>
            </a:br>
            <a:r>
              <a:rPr lang="en-US" dirty="0"/>
              <a:t>RSA key size: </a:t>
            </a:r>
          </a:p>
          <a:p>
            <a:pPr>
              <a:defRPr/>
            </a:pPr>
            <a:r>
              <a:rPr lang="en-US" dirty="0"/>
              <a:t>When we talk about the key length of an RSA key, we are referring to the length of the modulus, n, in bits. The minimum recommended key length for a secure RSA transmission is currently 1024 bits. A key length of 512 bits is now no longer considered secure, although cracking it is still not a trivial task for the likes of you and me. The longer your information is needed to be kept secure, the longer the key you should use. Keep up to date with the latest recommendations in the security journals. </a:t>
            </a:r>
          </a:p>
          <a:p>
            <a:pPr>
              <a:defRPr/>
            </a:pPr>
            <a:r>
              <a:rPr lang="en-US" dirty="0"/>
              <a:t>There is small one area of confusion in defining the key length. One convention is that the key length is the position of the most significant bit in n that has value '1', where the least significant bit is at position 1. Equivalently, key length = ceiling(log2(n+1)). The other convention, sometimes used, is that the key length is the number of bytes needed to store n multiplied by eight, i.e. ceiling(log256(n+1)). The key used in the RSA Example paper [KALI93] is an example. In hex form the modulus is </a:t>
            </a:r>
          </a:p>
          <a:p>
            <a:pPr>
              <a:defRPr/>
            </a:pPr>
            <a:r>
              <a:rPr lang="en-US" dirty="0"/>
              <a:t>0A 66 79 1D C6 98 81 68 DE 7A B7 74 19 BB 7F B0 C0 01 C6 27 10 27 00 75 14 29 42 E1 9A 8D 8C 51 D0 53 B3 E3 78 2A 1D E5 DC 5A F4 EB E9 94 68 17 01 14 A1 DF E6 7C DC 9A </a:t>
            </a:r>
            <a:r>
              <a:rPr lang="en-US" dirty="0" err="1"/>
              <a:t>9A</a:t>
            </a:r>
            <a:r>
              <a:rPr lang="en-US" dirty="0"/>
              <a:t> F5 5D 65 56 20 BB AB The most significant byte 0x0A in binary is 00001010'B. The most significant bit is at position 508, so its key length is 508 bits. On the other hand, this value needs 64 bytes to store it, so the key length could also be referred to by some as 64 x 8 = 512 bits. We prefer the former method. You can get into difficulties with the X9.31 method for signatures if you use the latter convention. </a:t>
            </a:r>
          </a:p>
          <a:p>
            <a:pPr>
              <a:defRPr/>
            </a:pPr>
            <a:endParaRPr lang="en-US" dirty="0"/>
          </a:p>
        </p:txBody>
      </p:sp>
      <p:sp>
        <p:nvSpPr>
          <p:cNvPr id="44035" name="Slide Number Placeholder 3">
            <a:extLst>
              <a:ext uri="{FF2B5EF4-FFF2-40B4-BE49-F238E27FC236}">
                <a16:creationId xmlns:a16="http://schemas.microsoft.com/office/drawing/2014/main" id="{27E4BBFD-09B7-BDC9-B331-110A161E53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1pPr>
            <a:lvl2pPr marL="742950" indent="-28575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2pPr>
            <a:lvl3pPr marL="1143000" indent="-22860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3pPr>
            <a:lvl4pPr marL="1600200" indent="-22860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4pPr>
            <a:lvl5pPr marL="2057400" indent="-22860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5pPr>
            <a:lvl6pPr marL="25146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6pPr>
            <a:lvl7pPr marL="29718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7pPr>
            <a:lvl8pPr marL="34290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8pPr>
            <a:lvl9pPr marL="38862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9pPr>
          </a:lstStyle>
          <a:p>
            <a:fld id="{DB0AFBB1-7A11-194B-A6C3-E57F317F2E6B}" type="slidenum">
              <a:rPr lang="en-US" altLang="en-US" sz="1200" b="0">
                <a:latin typeface="Times New Roman" panose="02020603050405020304" pitchFamily="18" charset="0"/>
              </a:rPr>
              <a:pPr/>
              <a:t>20</a:t>
            </a:fld>
            <a:endParaRPr lang="en-US" altLang="en-US" sz="1200" b="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Provide insight into network traffic</a:t>
            </a:r>
          </a:p>
          <a:p>
            <a:pPr marL="457200" lvl="0" indent="-298450" algn="l" rtl="0">
              <a:spcBef>
                <a:spcPts val="0"/>
              </a:spcBef>
              <a:spcAft>
                <a:spcPts val="0"/>
              </a:spcAft>
              <a:buSzPts val="1100"/>
              <a:buChar char="●"/>
            </a:pPr>
            <a:r>
              <a:rPr lang="en-US" dirty="0"/>
              <a:t>Troubleshoot networking issues</a:t>
            </a:r>
          </a:p>
          <a:p>
            <a:pPr marL="457200" lvl="0" indent="-298450" algn="l" rtl="0">
              <a:spcBef>
                <a:spcPts val="0"/>
              </a:spcBef>
              <a:spcAft>
                <a:spcPts val="0"/>
              </a:spcAft>
              <a:buSzPts val="1100"/>
              <a:buChar char="●"/>
            </a:pPr>
            <a:r>
              <a:rPr lang="en-US" dirty="0"/>
              <a:t>Network capacity planning</a:t>
            </a:r>
          </a:p>
          <a:p>
            <a:pPr marL="457200" lvl="0" indent="-298450" algn="l" rtl="0">
              <a:spcBef>
                <a:spcPts val="0"/>
              </a:spcBef>
              <a:spcAft>
                <a:spcPts val="0"/>
              </a:spcAft>
              <a:buSzPts val="1100"/>
              <a:buChar char="●"/>
            </a:pPr>
            <a:r>
              <a:rPr lang="en-US" dirty="0"/>
              <a:t>Policy validation</a:t>
            </a:r>
          </a:p>
          <a:p>
            <a:pPr marL="457200" lvl="0" indent="-298450" algn="l" rtl="0">
              <a:spcBef>
                <a:spcPts val="0"/>
              </a:spcBef>
              <a:spcAft>
                <a:spcPts val="0"/>
              </a:spcAft>
              <a:buSzPts val="1100"/>
              <a:buChar char="●"/>
            </a:pPr>
            <a:r>
              <a:rPr lang="en-US" dirty="0"/>
              <a:t>Identify security risks (in cooperation with ACS)</a:t>
            </a:r>
          </a:p>
          <a:p>
            <a:pPr marL="457200" lvl="0" indent="-298450" algn="l" rtl="0">
              <a:spcBef>
                <a:spcPts val="0"/>
              </a:spcBef>
              <a:spcAft>
                <a:spcPts val="0"/>
              </a:spcAft>
              <a:buSzPts val="1100"/>
              <a:buChar char="●"/>
            </a:pPr>
            <a:r>
              <a:rPr lang="en-US" dirty="0"/>
              <a:t>Generate reports</a:t>
            </a:r>
          </a:p>
          <a:p>
            <a:pPr marL="457200" lvl="0" indent="-298450" algn="l" rtl="0">
              <a:spcBef>
                <a:spcPts val="0"/>
              </a:spcBef>
              <a:spcAft>
                <a:spcPts val="0"/>
              </a:spcAft>
              <a:buSzPts val="1100"/>
              <a:buChar char="●"/>
            </a:pPr>
            <a:r>
              <a:rPr lang="en-US" dirty="0"/>
              <a:t>Auditing</a:t>
            </a:r>
          </a:p>
          <a:p>
            <a:pPr marL="457200" lvl="0" indent="-298450" algn="l" rtl="0">
              <a:spcBef>
                <a:spcPts val="0"/>
              </a:spcBef>
              <a:spcAft>
                <a:spcPts val="0"/>
              </a:spcAft>
              <a:buSzPts val="1100"/>
              <a:buChar char="●"/>
            </a:pPr>
            <a:r>
              <a:rPr lang="en-US" dirty="0"/>
              <a:t>Preventive measures</a:t>
            </a:r>
          </a:p>
          <a:p>
            <a:endParaRPr lang="en-IL" dirty="0"/>
          </a:p>
        </p:txBody>
      </p:sp>
      <p:sp>
        <p:nvSpPr>
          <p:cNvPr id="4" name="Slide Number Placeholder 3"/>
          <p:cNvSpPr>
            <a:spLocks noGrp="1"/>
          </p:cNvSpPr>
          <p:nvPr>
            <p:ph type="sldNum" sz="quarter" idx="5"/>
          </p:nvPr>
        </p:nvSpPr>
        <p:spPr/>
        <p:txBody>
          <a:bodyPr/>
          <a:lstStyle/>
          <a:p>
            <a:pPr>
              <a:defRPr/>
            </a:pPr>
            <a:fld id="{DA6EE07F-0874-4F15-AFC5-618575E6715B}" type="slidenum">
              <a:rPr lang="en-US" smtClean="0"/>
              <a:pPr>
                <a:defRPr/>
              </a:pPr>
              <a:t>23</a:t>
            </a:fld>
            <a:endParaRPr lang="en-US" dirty="0"/>
          </a:p>
        </p:txBody>
      </p:sp>
    </p:spTree>
    <p:extLst>
      <p:ext uri="{BB962C8B-B14F-4D97-AF65-F5344CB8AC3E}">
        <p14:creationId xmlns:p14="http://schemas.microsoft.com/office/powerpoint/2010/main" val="1270540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pic>
        <p:nvPicPr>
          <p:cNvPr id="7" name="Picture" descr="IBM 8-bar logo"/>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24266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0512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33572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07542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4870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14272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577183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7582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3216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p:cNvSpPr>
            <a:spLocks noGrp="1"/>
          </p:cNvSpPr>
          <p:nvPr>
            <p:ph type="dt" sz="half" idx="10"/>
          </p:nvPr>
        </p:nvSpPr>
        <p:spPr/>
        <p:txBody>
          <a:bodyPr/>
          <a:lstStyle/>
          <a:p>
            <a:fld id="{41856936-FB40-4CD4-BD45-96C98B2E538A}" type="datetime1">
              <a:rPr lang="en-US" smtClean="0"/>
              <a:t>8/23/23</a:t>
            </a:fld>
            <a:endParaRPr lang="en-US" dirty="0"/>
          </a:p>
        </p:txBody>
      </p:sp>
      <p:sp>
        <p:nvSpPr>
          <p:cNvPr id="7" name="Footer Placeholder 6"/>
          <p:cNvSpPr>
            <a:spLocks noGrp="1"/>
          </p:cNvSpPr>
          <p:nvPr>
            <p:ph type="ftr" sz="quarter" idx="11"/>
          </p:nvPr>
        </p:nvSpPr>
        <p:spPr/>
        <p:txBody>
          <a:bodyPr/>
          <a:lstStyle/>
          <a:p>
            <a:r>
              <a:rPr lang="en-US"/>
              <a:t>Computing as a Service, IBM Research – Haifa </a:t>
            </a:r>
            <a:endParaRPr lang="en-US" dirty="0"/>
          </a:p>
        </p:txBody>
      </p:sp>
      <p:sp>
        <p:nvSpPr>
          <p:cNvPr id="8" name="Slide Number Placeholder 7"/>
          <p:cNvSpPr>
            <a:spLocks noGrp="1"/>
          </p:cNvSpPr>
          <p:nvPr>
            <p:ph type="sldNum" sz="quarter" idx="12"/>
          </p:nvPr>
        </p:nvSpPr>
        <p:spPr/>
        <p:txBody>
          <a:bodyPr/>
          <a:lstStyle/>
          <a:p>
            <a:fld id="{E8C80AFE-90ED-408D-8EC4-5DBA27B6C2C5}" type="slidenum">
              <a:rPr lang="en-US" smtClean="0"/>
              <a:pPr/>
              <a:t>‹#›</a:t>
            </a:fld>
            <a:endParaRPr lang="en-US" dirty="0"/>
          </a:p>
        </p:txBody>
      </p:sp>
    </p:spTree>
    <p:extLst>
      <p:ext uri="{BB962C8B-B14F-4D97-AF65-F5344CB8AC3E}">
        <p14:creationId xmlns:p14="http://schemas.microsoft.com/office/powerpoint/2010/main" val="148857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001000" cy="628650"/>
          </a:xfrm>
        </p:spPr>
        <p:txBody>
          <a:bodyPr/>
          <a:lstStyle/>
          <a:p>
            <a:r>
              <a:rPr lang="en-US"/>
              <a:t>Click to edit Master title style</a:t>
            </a:r>
          </a:p>
        </p:txBody>
      </p:sp>
      <p:sp>
        <p:nvSpPr>
          <p:cNvPr id="3" name="Content Placeholder 2"/>
          <p:cNvSpPr>
            <a:spLocks noGrp="1"/>
          </p:cNvSpPr>
          <p:nvPr>
            <p:ph sz="half" idx="1"/>
          </p:nvPr>
        </p:nvSpPr>
        <p:spPr>
          <a:xfrm>
            <a:off x="566738" y="1314450"/>
            <a:ext cx="39243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314450"/>
            <a:ext cx="3924300" cy="1543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2971800"/>
            <a:ext cx="3924300" cy="1543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6F303AB6-D3EF-9FDA-5D6B-AD4273DE7264}"/>
              </a:ext>
            </a:extLst>
          </p:cNvPr>
          <p:cNvSpPr>
            <a:spLocks noGrp="1" noChangeArrowheads="1"/>
          </p:cNvSpPr>
          <p:nvPr>
            <p:ph type="dt" sz="half" idx="10"/>
          </p:nvPr>
        </p:nvSpPr>
        <p:spPr>
          <a:ln/>
        </p:spPr>
        <p:txBody>
          <a:bodyPr/>
          <a:lstStyle>
            <a:lvl1pPr>
              <a:defRPr/>
            </a:lvl1pPr>
          </a:lstStyle>
          <a:p>
            <a:pPr>
              <a:defRPr/>
            </a:pPr>
            <a:fld id="{3A9829DC-6728-C748-B6E9-0E85F16EF23F}" type="datetime1">
              <a:rPr lang="en-US"/>
              <a:pPr>
                <a:defRPr/>
              </a:pPr>
              <a:t>8/23/23</a:t>
            </a:fld>
            <a:endParaRPr lang="en-US" dirty="0"/>
          </a:p>
        </p:txBody>
      </p:sp>
      <p:sp>
        <p:nvSpPr>
          <p:cNvPr id="7" name="Rectangle 5">
            <a:extLst>
              <a:ext uri="{FF2B5EF4-FFF2-40B4-BE49-F238E27FC236}">
                <a16:creationId xmlns:a16="http://schemas.microsoft.com/office/drawing/2014/main" id="{BAC79ED3-E801-2F0D-566E-B4DA47FE65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B2958EF-C76B-EF5A-6EF1-2CC6AFBB447B}"/>
              </a:ext>
            </a:extLst>
          </p:cNvPr>
          <p:cNvSpPr>
            <a:spLocks noGrp="1" noChangeArrowheads="1"/>
          </p:cNvSpPr>
          <p:nvPr>
            <p:ph type="sldNum" sz="quarter" idx="12"/>
          </p:nvPr>
        </p:nvSpPr>
        <p:spPr>
          <a:ln/>
        </p:spPr>
        <p:txBody>
          <a:bodyPr/>
          <a:lstStyle>
            <a:lvl1pPr>
              <a:defRPr/>
            </a:lvl1pPr>
          </a:lstStyle>
          <a:p>
            <a:fld id="{C712A337-F72A-9742-A55C-74DBA943FCB3}" type="slidenum">
              <a:rPr lang="en-US" altLang="en-US"/>
              <a:pPr/>
              <a:t>‹#›</a:t>
            </a:fld>
            <a:endParaRPr lang="en-US" altLang="en-US"/>
          </a:p>
        </p:txBody>
      </p:sp>
    </p:spTree>
    <p:extLst>
      <p:ext uri="{BB962C8B-B14F-4D97-AF65-F5344CB8AC3E}">
        <p14:creationId xmlns:p14="http://schemas.microsoft.com/office/powerpoint/2010/main" val="21601590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pic>
        <p:nvPicPr>
          <p:cNvPr id="5" name="Picture"/>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408BF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0" y="2571750"/>
            <a:ext cx="2286000" cy="257175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3923196" y="2312885"/>
            <a:ext cx="1297608" cy="517732"/>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theme" Target="../theme/theme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theme" Target="../theme/theme4.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960" r:id="rId33"/>
    <p:sldLayoutId id="2147483962" r:id="rId34"/>
  </p:sldLayoutIdLst>
  <p:hf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958"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Lst>
  <p:hf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mn-lt"/>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mn-lt"/>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3.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github.com/" TargetMode="Externa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DNS-OARC/PacketQ" TargetMode="External"/><Relationship Id="rId2" Type="http://schemas.openxmlformats.org/officeDocument/2006/relationships/hyperlink" Target="http://www.zeek.org/" TargetMode="External"/><Relationship Id="rId1" Type="http://schemas.openxmlformats.org/officeDocument/2006/relationships/slideLayout" Target="../slideLayouts/slideLayout10.xml"/><Relationship Id="rId6" Type="http://schemas.openxmlformats.org/officeDocument/2006/relationships/hyperlink" Target="https://github.com/Phillipmartin/gopassivedns" TargetMode="External"/><Relationship Id="rId5" Type="http://schemas.openxmlformats.org/officeDocument/2006/relationships/hyperlink" Target="https://dnsmonster.dev/" TargetMode="External"/><Relationship Id="rId4" Type="http://schemas.openxmlformats.org/officeDocument/2006/relationships/hyperlink" Target="https://dnstap.info/"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www.redhat.com/" TargetMode="Externa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3.xml"/><Relationship Id="rId4" Type="http://schemas.openxmlformats.org/officeDocument/2006/relationships/hyperlink" Target="https://github.com/netobserv/flowlogs-pipe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p:cNvSpPr>
            <a:spLocks noGrp="1"/>
          </p:cNvSpPr>
          <p:nvPr>
            <p:ph type="title"/>
          </p:nvPr>
        </p:nvSpPr>
        <p:spPr>
          <a:xfrm>
            <a:off x="228667" y="201168"/>
            <a:ext cx="3211846" cy="3582556"/>
          </a:xfrm>
        </p:spPr>
        <p:txBody>
          <a:bodyPr/>
          <a:lstStyle/>
          <a:p>
            <a:pPr defTabSz="914411"/>
            <a:r>
              <a:rPr lang="en-US" b="1" dirty="0">
                <a:solidFill>
                  <a:srgbClr val="FF0000"/>
                </a:solidFill>
              </a:rPr>
              <a:t>P</a:t>
            </a:r>
            <a:r>
              <a:rPr lang="en-US" dirty="0"/>
              <a:t>ayload </a:t>
            </a:r>
            <a:br>
              <a:rPr lang="en-US" dirty="0"/>
            </a:br>
            <a:r>
              <a:rPr lang="en-US" b="1" dirty="0">
                <a:solidFill>
                  <a:srgbClr val="FF0000"/>
                </a:solidFill>
              </a:rPr>
              <a:t>A</a:t>
            </a:r>
            <a:r>
              <a:rPr lang="en-US" dirty="0"/>
              <a:t>ware </a:t>
            </a:r>
            <a:br>
              <a:rPr lang="en-US" dirty="0"/>
            </a:br>
            <a:r>
              <a:rPr lang="en-US" b="1" dirty="0">
                <a:solidFill>
                  <a:srgbClr val="FF0000"/>
                </a:solidFill>
              </a:rPr>
              <a:t>N</a:t>
            </a:r>
            <a:r>
              <a:rPr lang="en-US" dirty="0"/>
              <a:t>etwork </a:t>
            </a:r>
            <a:br>
              <a:rPr lang="en-US" dirty="0"/>
            </a:br>
            <a:r>
              <a:rPr lang="en-US" b="1" dirty="0">
                <a:solidFill>
                  <a:srgbClr val="FF0000"/>
                </a:solidFill>
              </a:rPr>
              <a:t>O</a:t>
            </a:r>
            <a:r>
              <a:rPr lang="en-US" dirty="0"/>
              <a:t>bservability</a:t>
            </a:r>
            <a:br>
              <a:rPr lang="en-US" dirty="0">
                <a:ea typeface=""/>
                <a:cs typeface="Arial" panose="020B0604020202020204" pitchFamily="34" charset="0"/>
              </a:rPr>
            </a:br>
            <a:r>
              <a:rPr lang="en-US" dirty="0">
                <a:ea typeface=""/>
                <a:cs typeface="Arial" panose="020B0604020202020204" pitchFamily="34" charset="0"/>
              </a:rPr>
              <a:t>—</a:t>
            </a:r>
            <a:br>
              <a:rPr lang="en-US" dirty="0">
                <a:ea typeface=""/>
                <a:cs typeface="Arial" panose="020B0604020202020204" pitchFamily="34" charset="0"/>
              </a:rPr>
            </a:br>
            <a:br>
              <a:rPr lang="en-US" sz="1600" dirty="0">
                <a:ea typeface=""/>
                <a:cs typeface="Arial" panose="020B0604020202020204" pitchFamily="34" charset="0"/>
              </a:rPr>
            </a:br>
            <a:r>
              <a:rPr lang="en-US" sz="1400" dirty="0" err="1">
                <a:ea typeface=""/>
                <a:cs typeface="Arial" panose="020B0604020202020204" pitchFamily="34" charset="0"/>
              </a:rPr>
              <a:t>Praneet</a:t>
            </a:r>
            <a:r>
              <a:rPr lang="en-US" sz="1400" dirty="0">
                <a:ea typeface=""/>
                <a:cs typeface="Arial" panose="020B0604020202020204" pitchFamily="34" charset="0"/>
              </a:rPr>
              <a:t> </a:t>
            </a:r>
            <a:r>
              <a:rPr lang="en-US" sz="1400" dirty="0" err="1">
                <a:ea typeface=""/>
                <a:cs typeface="Arial" panose="020B0604020202020204" pitchFamily="34" charset="0"/>
              </a:rPr>
              <a:t>Adsumili</a:t>
            </a:r>
            <a:br>
              <a:rPr lang="en-US" sz="1400" dirty="0">
                <a:ea typeface=""/>
                <a:cs typeface="Arial" panose="020B0604020202020204" pitchFamily="34" charset="0"/>
              </a:rPr>
            </a:br>
            <a:r>
              <a:rPr lang="en-US" sz="1400" dirty="0">
                <a:ea typeface=""/>
                <a:cs typeface="Arial" panose="020B0604020202020204" pitchFamily="34" charset="0"/>
              </a:rPr>
              <a:t>Dushyant </a:t>
            </a:r>
            <a:r>
              <a:rPr lang="en-US" sz="1400" dirty="0" err="1">
                <a:ea typeface=""/>
                <a:cs typeface="Arial" panose="020B0604020202020204" pitchFamily="34" charset="0"/>
              </a:rPr>
              <a:t>Behl</a:t>
            </a:r>
            <a:br>
              <a:rPr lang="en-US" sz="1400" dirty="0">
                <a:ea typeface=""/>
                <a:cs typeface="Arial" panose="020B0604020202020204" pitchFamily="34" charset="0"/>
              </a:rPr>
            </a:br>
            <a:r>
              <a:rPr lang="en-US" sz="1400" dirty="0" err="1">
                <a:ea typeface=""/>
                <a:cs typeface="Arial" panose="020B0604020202020204" pitchFamily="34" charset="0"/>
              </a:rPr>
              <a:t>Shachee</a:t>
            </a:r>
            <a:r>
              <a:rPr lang="en-US" sz="1400" dirty="0">
                <a:ea typeface=""/>
                <a:cs typeface="Arial" panose="020B0604020202020204" pitchFamily="34" charset="0"/>
              </a:rPr>
              <a:t> Mishra Gupta </a:t>
            </a:r>
            <a:br>
              <a:rPr lang="en-US" sz="1400" b="1" dirty="0">
                <a:ea typeface=""/>
                <a:cs typeface="Arial" panose="020B0604020202020204" pitchFamily="34" charset="0"/>
              </a:rPr>
            </a:br>
            <a:r>
              <a:rPr lang="en-US" sz="1400" dirty="0">
                <a:ea typeface=""/>
                <a:cs typeface="Arial" panose="020B0604020202020204" pitchFamily="34" charset="0"/>
              </a:rPr>
              <a:t>Praveen Govindan Kannan</a:t>
            </a:r>
            <a:br>
              <a:rPr lang="en-US" sz="1400" dirty="0">
                <a:ea typeface=""/>
                <a:cs typeface="Arial" panose="020B0604020202020204" pitchFamily="34" charset="0"/>
              </a:rPr>
            </a:br>
            <a:r>
              <a:rPr lang="en-US" sz="1400" dirty="0">
                <a:ea typeface=""/>
                <a:cs typeface="Arial" panose="020B0604020202020204" pitchFamily="34" charset="0"/>
              </a:rPr>
              <a:t>Erich M. Nahum</a:t>
            </a:r>
            <a:br>
              <a:rPr lang="en-US" sz="1400" dirty="0">
                <a:ea typeface=""/>
                <a:cs typeface="Arial" panose="020B0604020202020204" pitchFamily="34" charset="0"/>
              </a:rPr>
            </a:br>
            <a:r>
              <a:rPr lang="en-US" sz="1400" dirty="0">
                <a:ea typeface=""/>
                <a:cs typeface="Arial" panose="020B0604020202020204" pitchFamily="34" charset="0"/>
              </a:rPr>
              <a:t>Eran </a:t>
            </a:r>
            <a:r>
              <a:rPr lang="en-US" sz="1400" dirty="0" err="1">
                <a:ea typeface=""/>
                <a:cs typeface="Arial" panose="020B0604020202020204" pitchFamily="34" charset="0"/>
              </a:rPr>
              <a:t>Raichstein</a:t>
            </a:r>
            <a:br>
              <a:rPr lang="en-US" sz="1400" dirty="0">
                <a:ea typeface=""/>
                <a:cs typeface="Arial" panose="020B0604020202020204" pitchFamily="34" charset="0"/>
              </a:rPr>
            </a:br>
            <a:r>
              <a:rPr lang="en-US" sz="1400" dirty="0" err="1">
                <a:ea typeface=""/>
                <a:cs typeface="Arial" panose="020B0604020202020204" pitchFamily="34" charset="0"/>
              </a:rPr>
              <a:t>Xiping</a:t>
            </a:r>
            <a:r>
              <a:rPr lang="en-US" sz="1400" dirty="0">
                <a:ea typeface=""/>
                <a:cs typeface="Arial" panose="020B0604020202020204" pitchFamily="34" charset="0"/>
              </a:rPr>
              <a:t> Wang</a:t>
            </a:r>
            <a:endParaRPr lang="en-US" sz="1400" dirty="0"/>
          </a:p>
        </p:txBody>
      </p:sp>
      <p:sp>
        <p:nvSpPr>
          <p:cNvPr id="2" name="Slide Number Placeholder">
            <a:extLst>
              <a:ext uri="{FF2B5EF4-FFF2-40B4-BE49-F238E27FC236}">
                <a16:creationId xmlns:a16="http://schemas.microsoft.com/office/drawing/2014/main" id="{6E6D41C9-CF95-274C-BAC8-52C0566014DE}"/>
              </a:ext>
            </a:extLst>
          </p:cNvPr>
          <p:cNvSpPr>
            <a:spLocks noGrp="1"/>
          </p:cNvSpPr>
          <p:nvPr>
            <p:ph type="sldNum" sz="quarter" idx="11"/>
          </p:nvPr>
        </p:nvSpPr>
        <p:spPr/>
        <p:txBody>
          <a:bodyPr/>
          <a:lstStyle/>
          <a:p>
            <a:fld id="{59395FB3-9C97-154F-86B2-7E381B951268}" type="slidenum">
              <a:rPr lang="en-US" smtClean="0"/>
              <a:pPr/>
              <a:t>1</a:t>
            </a:fld>
            <a:endParaRPr lang="en-US" dirty="0"/>
          </a:p>
        </p:txBody>
      </p:sp>
      <p:pic>
        <p:nvPicPr>
          <p:cNvPr id="5" name="Picture 4" descr="CPU with binary numbers and blueprint">
            <a:extLst>
              <a:ext uri="{FF2B5EF4-FFF2-40B4-BE49-F238E27FC236}">
                <a16:creationId xmlns:a16="http://schemas.microsoft.com/office/drawing/2014/main" id="{3B5A5C46-44D9-F9E0-0C19-1093A2023AFA}"/>
              </a:ext>
            </a:extLst>
          </p:cNvPr>
          <p:cNvPicPr>
            <a:picLocks noChangeAspect="1"/>
          </p:cNvPicPr>
          <p:nvPr/>
        </p:nvPicPr>
        <p:blipFill rotWithShape="1">
          <a:blip r:embed="rId3"/>
          <a:srcRect l="41452"/>
          <a:stretch/>
        </p:blipFill>
        <p:spPr>
          <a:xfrm>
            <a:off x="3790335" y="0"/>
            <a:ext cx="5353665" cy="5143500"/>
          </a:xfrm>
          <a:prstGeom prst="rect">
            <a:avLst/>
          </a:prstGeom>
        </p:spPr>
      </p:pic>
      <p:pic>
        <p:nvPicPr>
          <p:cNvPr id="6" name="Picture 5" descr="Logo&#10;&#10;Description automatically generated">
            <a:extLst>
              <a:ext uri="{FF2B5EF4-FFF2-40B4-BE49-F238E27FC236}">
                <a16:creationId xmlns:a16="http://schemas.microsoft.com/office/drawing/2014/main" id="{A9E2D9A4-8685-1D17-9A22-7E7788BC1006}"/>
              </a:ext>
            </a:extLst>
          </p:cNvPr>
          <p:cNvPicPr>
            <a:picLocks noChangeAspect="1"/>
          </p:cNvPicPr>
          <p:nvPr/>
        </p:nvPicPr>
        <p:blipFill>
          <a:blip r:embed="rId4"/>
          <a:stretch>
            <a:fillRect/>
          </a:stretch>
        </p:blipFill>
        <p:spPr>
          <a:xfrm>
            <a:off x="2286033" y="3607826"/>
            <a:ext cx="1366438" cy="323219"/>
          </a:xfrm>
          <a:prstGeom prst="rect">
            <a:avLst/>
          </a:prstGeom>
        </p:spPr>
      </p:pic>
      <p:pic>
        <p:nvPicPr>
          <p:cNvPr id="8" name="Picture 7" descr="Icon&#10;&#10;Description automatically generated">
            <a:extLst>
              <a:ext uri="{FF2B5EF4-FFF2-40B4-BE49-F238E27FC236}">
                <a16:creationId xmlns:a16="http://schemas.microsoft.com/office/drawing/2014/main" id="{7CDF3415-2F61-9F19-4511-371CB8496415}"/>
              </a:ext>
            </a:extLst>
          </p:cNvPr>
          <p:cNvPicPr>
            <a:picLocks noChangeAspect="1"/>
          </p:cNvPicPr>
          <p:nvPr/>
        </p:nvPicPr>
        <p:blipFill>
          <a:blip r:embed="rId5"/>
          <a:stretch>
            <a:fillRect/>
          </a:stretch>
        </p:blipFill>
        <p:spPr>
          <a:xfrm>
            <a:off x="1276213" y="3374733"/>
            <a:ext cx="1189026" cy="791348"/>
          </a:xfrm>
          <a:prstGeom prst="rect">
            <a:avLst/>
          </a:prstGeom>
        </p:spPr>
      </p:pic>
    </p:spTree>
    <p:extLst>
      <p:ext uri="{BB962C8B-B14F-4D97-AF65-F5344CB8AC3E}">
        <p14:creationId xmlns:p14="http://schemas.microsoft.com/office/powerpoint/2010/main" val="2332504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9"/>
            <a:ext cx="3170589" cy="425838"/>
          </a:xfrm>
        </p:spPr>
        <p:txBody>
          <a:bodyPr/>
          <a:lstStyle/>
          <a:p>
            <a:r>
              <a:rPr lang="en-US" b="1" dirty="0">
                <a:solidFill>
                  <a:schemeClr val="bg1"/>
                </a:solidFill>
              </a:rPr>
              <a:t>Prometheus:  </a:t>
            </a:r>
            <a:br>
              <a:rPr lang="en-US" b="1" dirty="0">
                <a:solidFill>
                  <a:schemeClr val="bg1"/>
                </a:solidFill>
              </a:rPr>
            </a:br>
            <a:r>
              <a:rPr lang="en-US" b="1" dirty="0">
                <a:solidFill>
                  <a:schemeClr val="bg1"/>
                </a:solidFill>
              </a:rPr>
              <a:t>A Tool for Metric Collection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10</a:t>
            </a:fld>
            <a:endParaRPr lang="en-US" dirty="0"/>
          </a:p>
        </p:txBody>
      </p:sp>
      <p:pic>
        <p:nvPicPr>
          <p:cNvPr id="10" name="Picture 9" descr="Diagram&#10;&#10;Description automatically generated">
            <a:extLst>
              <a:ext uri="{FF2B5EF4-FFF2-40B4-BE49-F238E27FC236}">
                <a16:creationId xmlns:a16="http://schemas.microsoft.com/office/drawing/2014/main" id="{81007737-0A44-518F-811B-74C84B0A0EFE}"/>
              </a:ext>
            </a:extLst>
          </p:cNvPr>
          <p:cNvPicPr>
            <a:picLocks noChangeAspect="1"/>
          </p:cNvPicPr>
          <p:nvPr/>
        </p:nvPicPr>
        <p:blipFill>
          <a:blip r:embed="rId2"/>
          <a:stretch>
            <a:fillRect/>
          </a:stretch>
        </p:blipFill>
        <p:spPr>
          <a:xfrm>
            <a:off x="4650773" y="1275394"/>
            <a:ext cx="4362450" cy="3124200"/>
          </a:xfrm>
          <a:prstGeom prst="rect">
            <a:avLst/>
          </a:prstGeom>
        </p:spPr>
      </p:pic>
      <p:pic>
        <p:nvPicPr>
          <p:cNvPr id="14" name="Picture 13" descr="Diagram&#10;&#10;Description automatically generated">
            <a:extLst>
              <a:ext uri="{FF2B5EF4-FFF2-40B4-BE49-F238E27FC236}">
                <a16:creationId xmlns:a16="http://schemas.microsoft.com/office/drawing/2014/main" id="{ECC51C66-5C58-0613-E39E-5F110BB42BB9}"/>
              </a:ext>
            </a:extLst>
          </p:cNvPr>
          <p:cNvPicPr>
            <a:picLocks noChangeAspect="1"/>
          </p:cNvPicPr>
          <p:nvPr/>
        </p:nvPicPr>
        <p:blipFill>
          <a:blip r:embed="rId3"/>
          <a:stretch>
            <a:fillRect/>
          </a:stretch>
        </p:blipFill>
        <p:spPr>
          <a:xfrm>
            <a:off x="302227" y="1275693"/>
            <a:ext cx="4191000" cy="2209800"/>
          </a:xfrm>
          <a:prstGeom prst="rect">
            <a:avLst/>
          </a:prstGeom>
        </p:spPr>
      </p:pic>
      <p:pic>
        <p:nvPicPr>
          <p:cNvPr id="16" name="Picture 14" descr="CNCF Branding">
            <a:extLst>
              <a:ext uri="{FF2B5EF4-FFF2-40B4-BE49-F238E27FC236}">
                <a16:creationId xmlns:a16="http://schemas.microsoft.com/office/drawing/2014/main" id="{D7601663-6541-E3D3-88FF-6C7EB3BC7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0" y="4646542"/>
            <a:ext cx="2492971" cy="3960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ulti Cloud | Cloud Native | Kubernetes - Accelerate Your Journey to Cloud  Agnostic">
            <a:extLst>
              <a:ext uri="{FF2B5EF4-FFF2-40B4-BE49-F238E27FC236}">
                <a16:creationId xmlns:a16="http://schemas.microsoft.com/office/drawing/2014/main" id="{11C6D1F8-1380-685F-7A7A-1F848968DD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5933" y="3309513"/>
            <a:ext cx="1563587" cy="156358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56BF09-8428-700D-9579-BC43A5724E4E}"/>
              </a:ext>
            </a:extLst>
          </p:cNvPr>
          <p:cNvSpPr txBox="1"/>
          <p:nvPr/>
        </p:nvSpPr>
        <p:spPr>
          <a:xfrm>
            <a:off x="5663401" y="4430021"/>
            <a:ext cx="2727029"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storage is typically a </a:t>
            </a:r>
            <a:r>
              <a:rPr lang="en-US" sz="1050" b="1" i="1" dirty="0">
                <a:solidFill>
                  <a:schemeClr val="bg1"/>
                </a:solidFill>
                <a:latin typeface="IBM Plex Sans" charset="0"/>
                <a:ea typeface="IBM Plex Sans" charset="0"/>
                <a:cs typeface="IBM Plex Sans" charset="0"/>
              </a:rPr>
              <a:t>time-series</a:t>
            </a:r>
            <a:r>
              <a:rPr lang="en-US" sz="1050" dirty="0">
                <a:solidFill>
                  <a:schemeClr val="bg1"/>
                </a:solidFill>
                <a:latin typeface="IBM Plex Sans" charset="0"/>
                <a:ea typeface="IBM Plex Sans" charset="0"/>
                <a:cs typeface="IBM Plex Sans" charset="0"/>
              </a:rPr>
              <a:t> database</a:t>
            </a:r>
          </a:p>
        </p:txBody>
      </p:sp>
      <p:sp>
        <p:nvSpPr>
          <p:cNvPr id="18" name="Rounded Rectangle 17">
            <a:extLst>
              <a:ext uri="{FF2B5EF4-FFF2-40B4-BE49-F238E27FC236}">
                <a16:creationId xmlns:a16="http://schemas.microsoft.com/office/drawing/2014/main" id="{4641463B-DEB4-42B1-D73B-253809C2ACFD}"/>
              </a:ext>
            </a:extLst>
          </p:cNvPr>
          <p:cNvSpPr/>
          <p:nvPr/>
        </p:nvSpPr>
        <p:spPr bwMode="auto">
          <a:xfrm>
            <a:off x="7517535" y="41625"/>
            <a:ext cx="759950" cy="759182"/>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A71EF40B-7BAD-03F0-2E0B-803D2FD82207}"/>
              </a:ext>
            </a:extLst>
          </p:cNvPr>
          <p:cNvGrpSpPr/>
          <p:nvPr/>
        </p:nvGrpSpPr>
        <p:grpSpPr>
          <a:xfrm>
            <a:off x="3362265" y="87064"/>
            <a:ext cx="5673715" cy="628553"/>
            <a:chOff x="716281" y="2227777"/>
            <a:chExt cx="7443765" cy="841817"/>
          </a:xfrm>
        </p:grpSpPr>
        <p:cxnSp>
          <p:nvCxnSpPr>
            <p:cNvPr id="17" name="Straight Arrow Connector 16">
              <a:extLst>
                <a:ext uri="{FF2B5EF4-FFF2-40B4-BE49-F238E27FC236}">
                  <a16:creationId xmlns:a16="http://schemas.microsoft.com/office/drawing/2014/main" id="{34E257BC-F88B-768B-DBA5-0F057F1800AA}"/>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C44B07F-D4DC-70A5-14ED-A9DC3D528DEB}"/>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5F5F2B0-2685-1C92-D21D-D85CFB6A1F15}"/>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CD8952E-70CC-7302-944D-731FFB39EC02}"/>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5">
              <a:extLst>
                <a:ext uri="{FF2B5EF4-FFF2-40B4-BE49-F238E27FC236}">
                  <a16:creationId xmlns:a16="http://schemas.microsoft.com/office/drawing/2014/main" id="{AF7D0434-DF18-7E32-DF1B-03F8039F44F5}"/>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5" name="Rectangle: Rounded Corners 11">
              <a:extLst>
                <a:ext uri="{FF2B5EF4-FFF2-40B4-BE49-F238E27FC236}">
                  <a16:creationId xmlns:a16="http://schemas.microsoft.com/office/drawing/2014/main" id="{D2D0DB58-EE0D-5592-5B6F-D7C5A642A5B3}"/>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6" name="Rectangle: Rounded Corners 15">
              <a:extLst>
                <a:ext uri="{FF2B5EF4-FFF2-40B4-BE49-F238E27FC236}">
                  <a16:creationId xmlns:a16="http://schemas.microsoft.com/office/drawing/2014/main" id="{29A31E88-3B99-0C48-65A0-F0BC616E76EE}"/>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7" name="Straight Arrow Connector 26">
              <a:extLst>
                <a:ext uri="{FF2B5EF4-FFF2-40B4-BE49-F238E27FC236}">
                  <a16:creationId xmlns:a16="http://schemas.microsoft.com/office/drawing/2014/main" id="{D9918F27-6536-3489-002E-F5AC7C56A594}"/>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Rectangle: Rounded Corners 2">
              <a:extLst>
                <a:ext uri="{FF2B5EF4-FFF2-40B4-BE49-F238E27FC236}">
                  <a16:creationId xmlns:a16="http://schemas.microsoft.com/office/drawing/2014/main" id="{45394EE3-5A16-9DCC-689C-EB009A13B916}"/>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9" name="Straight Arrow Connector 28">
              <a:extLst>
                <a:ext uri="{FF2B5EF4-FFF2-40B4-BE49-F238E27FC236}">
                  <a16:creationId xmlns:a16="http://schemas.microsoft.com/office/drawing/2014/main" id="{E86A3D4C-A034-56BE-27AF-10BCA23574C7}"/>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Rectangle: Rounded Corners 11">
              <a:extLst>
                <a:ext uri="{FF2B5EF4-FFF2-40B4-BE49-F238E27FC236}">
                  <a16:creationId xmlns:a16="http://schemas.microsoft.com/office/drawing/2014/main" id="{5E892531-813D-37F0-5686-583C9A486568}"/>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1" name="Rectangle: Rounded Corners 11">
              <a:extLst>
                <a:ext uri="{FF2B5EF4-FFF2-40B4-BE49-F238E27FC236}">
                  <a16:creationId xmlns:a16="http://schemas.microsoft.com/office/drawing/2014/main" id="{E77B254B-81F0-5B91-B5C1-E68FFC36E01C}"/>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2" name="Rectangle: Rounded Corners 11">
              <a:extLst>
                <a:ext uri="{FF2B5EF4-FFF2-40B4-BE49-F238E27FC236}">
                  <a16:creationId xmlns:a16="http://schemas.microsoft.com/office/drawing/2014/main" id="{1A0C04F7-B73E-34D9-EDA2-5B4958F84C4D}"/>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
        <p:nvSpPr>
          <p:cNvPr id="33" name="TextBox 32">
            <a:extLst>
              <a:ext uri="{FF2B5EF4-FFF2-40B4-BE49-F238E27FC236}">
                <a16:creationId xmlns:a16="http://schemas.microsoft.com/office/drawing/2014/main" id="{63817F84-0518-1901-5291-F1FB9398032E}"/>
              </a:ext>
            </a:extLst>
          </p:cNvPr>
          <p:cNvSpPr txBox="1"/>
          <p:nvPr/>
        </p:nvSpPr>
        <p:spPr>
          <a:xfrm>
            <a:off x="3648770" y="4457737"/>
            <a:ext cx="1917513" cy="584775"/>
          </a:xfrm>
          <a:prstGeom prst="rect">
            <a:avLst/>
          </a:prstGeom>
          <a:noFill/>
        </p:spPr>
        <p:txBody>
          <a:bodyPr wrap="none" rtlCol="0">
            <a:spAutoFit/>
          </a:bodyPr>
          <a:lstStyle/>
          <a:p>
            <a:pPr algn="l"/>
            <a:r>
              <a:rPr lang="en-US" sz="1600" dirty="0">
                <a:solidFill>
                  <a:srgbClr val="D12765"/>
                </a:solidFill>
                <a:ea typeface="IBM Plex Sans" charset="0"/>
                <a:cs typeface="IBM Plex Sans" charset="0"/>
              </a:rPr>
              <a:t>C</a:t>
            </a:r>
            <a:r>
              <a:rPr lang="en-US" sz="1600" dirty="0">
                <a:solidFill>
                  <a:srgbClr val="D12765"/>
                </a:solidFill>
                <a:latin typeface="+mn-lt"/>
                <a:ea typeface="IBM Plex Sans" charset="0"/>
                <a:cs typeface="IBM Plex Sans" charset="0"/>
              </a:rPr>
              <a:t>onfiguration</a:t>
            </a:r>
          </a:p>
          <a:p>
            <a:pPr algn="l"/>
            <a:r>
              <a:rPr lang="en-US" sz="1600" dirty="0">
                <a:solidFill>
                  <a:schemeClr val="bg1"/>
                </a:solidFill>
                <a:ea typeface="IBM Plex Sans" charset="0"/>
                <a:cs typeface="IBM Plex Sans" charset="0"/>
              </a:rPr>
              <a:t>(No code changes)</a:t>
            </a:r>
            <a:endParaRPr lang="en-US" sz="16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214568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9"/>
            <a:ext cx="3124661" cy="425838"/>
          </a:xfrm>
        </p:spPr>
        <p:txBody>
          <a:bodyPr/>
          <a:lstStyle/>
          <a:p>
            <a:r>
              <a:rPr lang="en-US" b="1" dirty="0">
                <a:solidFill>
                  <a:schemeClr val="bg1"/>
                </a:solidFill>
              </a:rPr>
              <a:t>Grafana: </a:t>
            </a:r>
            <a:br>
              <a:rPr lang="en-US" b="1" dirty="0">
                <a:solidFill>
                  <a:schemeClr val="bg1"/>
                </a:solidFill>
              </a:rPr>
            </a:br>
            <a:r>
              <a:rPr lang="en-US" b="1" dirty="0">
                <a:solidFill>
                  <a:schemeClr val="bg1"/>
                </a:solidFill>
              </a:rPr>
              <a:t>A CNCF Tool for Visualization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11</a:t>
            </a:fld>
            <a:endParaRPr lang="en-US" dirty="0"/>
          </a:p>
        </p:txBody>
      </p:sp>
      <p:pic>
        <p:nvPicPr>
          <p:cNvPr id="15" name="Picture 14" descr="Logo&#10;&#10;Description automatically generated">
            <a:extLst>
              <a:ext uri="{FF2B5EF4-FFF2-40B4-BE49-F238E27FC236}">
                <a16:creationId xmlns:a16="http://schemas.microsoft.com/office/drawing/2014/main" id="{61D143A2-70C8-994A-DAE5-BA9AC665764F}"/>
              </a:ext>
            </a:extLst>
          </p:cNvPr>
          <p:cNvPicPr>
            <a:picLocks noChangeAspect="1"/>
          </p:cNvPicPr>
          <p:nvPr/>
        </p:nvPicPr>
        <p:blipFill>
          <a:blip r:embed="rId2"/>
          <a:stretch>
            <a:fillRect/>
          </a:stretch>
        </p:blipFill>
        <p:spPr>
          <a:xfrm>
            <a:off x="956196" y="1526906"/>
            <a:ext cx="991742" cy="991742"/>
          </a:xfrm>
          <a:prstGeom prst="rect">
            <a:avLst/>
          </a:prstGeom>
        </p:spPr>
      </p:pic>
      <p:cxnSp>
        <p:nvCxnSpPr>
          <p:cNvPr id="17" name="Straight Arrow Connector 16">
            <a:extLst>
              <a:ext uri="{FF2B5EF4-FFF2-40B4-BE49-F238E27FC236}">
                <a16:creationId xmlns:a16="http://schemas.microsoft.com/office/drawing/2014/main" id="{8F5CA404-66AE-FA67-2C7F-C6CDA46FF2DC}"/>
              </a:ext>
            </a:extLst>
          </p:cNvPr>
          <p:cNvCxnSpPr>
            <a:cxnSpLocks/>
          </p:cNvCxnSpPr>
          <p:nvPr/>
        </p:nvCxnSpPr>
        <p:spPr bwMode="auto">
          <a:xfrm flipH="1">
            <a:off x="981297" y="2487318"/>
            <a:ext cx="361727" cy="555510"/>
          </a:xfrm>
          <a:prstGeom prst="straightConnector1">
            <a:avLst/>
          </a:prstGeom>
          <a:ln w="25400">
            <a:solidFill>
              <a:schemeClr val="bg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pic>
        <p:nvPicPr>
          <p:cNvPr id="1038" name="Picture 14" descr="CNCF Branding">
            <a:extLst>
              <a:ext uri="{FF2B5EF4-FFF2-40B4-BE49-F238E27FC236}">
                <a16:creationId xmlns:a16="http://schemas.microsoft.com/office/drawing/2014/main" id="{2E3DAB42-92F4-2277-2D96-16197FCA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40" y="4646542"/>
            <a:ext cx="2492971" cy="3960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Multi Cloud | Cloud Native | Kubernetes - Accelerate Your Journey to Cloud  Agnostic">
            <a:extLst>
              <a:ext uri="{FF2B5EF4-FFF2-40B4-BE49-F238E27FC236}">
                <a16:creationId xmlns:a16="http://schemas.microsoft.com/office/drawing/2014/main" id="{62A7E56A-5E3D-8D0F-017A-A4BFC9B66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46" y="3112551"/>
            <a:ext cx="1031845" cy="10318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Logging in Kubernetes with Loki and the PLG Stack — Coder Society">
            <a:extLst>
              <a:ext uri="{FF2B5EF4-FFF2-40B4-BE49-F238E27FC236}">
                <a16:creationId xmlns:a16="http://schemas.microsoft.com/office/drawing/2014/main" id="{33300D91-FEB9-BEDF-9FF9-FA670D3B23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2218" y="3112551"/>
            <a:ext cx="936468" cy="936468"/>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44268F81-F5C4-EB68-E51A-990E46E90DD6}"/>
              </a:ext>
            </a:extLst>
          </p:cNvPr>
          <p:cNvCxnSpPr>
            <a:cxnSpLocks/>
          </p:cNvCxnSpPr>
          <p:nvPr/>
        </p:nvCxnSpPr>
        <p:spPr bwMode="auto">
          <a:xfrm>
            <a:off x="1631931" y="2504709"/>
            <a:ext cx="363935" cy="538120"/>
          </a:xfrm>
          <a:prstGeom prst="straightConnector1">
            <a:avLst/>
          </a:prstGeom>
          <a:ln w="25400">
            <a:solidFill>
              <a:schemeClr val="bg1"/>
            </a:solidFill>
            <a:headEnd type="none" w="lg" len="lg"/>
            <a:tailEnd type="triangle" w="lg" len="lg"/>
          </a:ln>
          <a:effectLst/>
        </p:spPr>
        <p:style>
          <a:lnRef idx="1">
            <a:schemeClr val="dk1"/>
          </a:lnRef>
          <a:fillRef idx="0">
            <a:schemeClr val="dk1"/>
          </a:fillRef>
          <a:effectRef idx="0">
            <a:schemeClr val="dk1"/>
          </a:effectRef>
          <a:fontRef idx="minor">
            <a:schemeClr val="tx1"/>
          </a:fontRef>
        </p:style>
      </p:cxnSp>
      <p:sp>
        <p:nvSpPr>
          <p:cNvPr id="13" name="Rounded Rectangle 12">
            <a:extLst>
              <a:ext uri="{FF2B5EF4-FFF2-40B4-BE49-F238E27FC236}">
                <a16:creationId xmlns:a16="http://schemas.microsoft.com/office/drawing/2014/main" id="{DEADA125-5F1F-B632-A5CC-C2353C91EF1D}"/>
              </a:ext>
            </a:extLst>
          </p:cNvPr>
          <p:cNvSpPr/>
          <p:nvPr/>
        </p:nvSpPr>
        <p:spPr bwMode="auto">
          <a:xfrm>
            <a:off x="8420143" y="40823"/>
            <a:ext cx="684097" cy="674793"/>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16" name="Group 15">
            <a:extLst>
              <a:ext uri="{FF2B5EF4-FFF2-40B4-BE49-F238E27FC236}">
                <a16:creationId xmlns:a16="http://schemas.microsoft.com/office/drawing/2014/main" id="{9D210784-11C9-5FF9-BF98-E24BFFAE8F88}"/>
              </a:ext>
            </a:extLst>
          </p:cNvPr>
          <p:cNvGrpSpPr/>
          <p:nvPr/>
        </p:nvGrpSpPr>
        <p:grpSpPr>
          <a:xfrm>
            <a:off x="3362265" y="87064"/>
            <a:ext cx="5673715" cy="628553"/>
            <a:chOff x="716281" y="2227777"/>
            <a:chExt cx="7443765" cy="841817"/>
          </a:xfrm>
        </p:grpSpPr>
        <p:cxnSp>
          <p:nvCxnSpPr>
            <p:cNvPr id="19" name="Straight Arrow Connector 18">
              <a:extLst>
                <a:ext uri="{FF2B5EF4-FFF2-40B4-BE49-F238E27FC236}">
                  <a16:creationId xmlns:a16="http://schemas.microsoft.com/office/drawing/2014/main" id="{E2EF2D32-54D4-6F10-A99A-C2D4060F0270}"/>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7A2A3F2-85E3-8351-96FA-C3EB79EAB7C1}"/>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04916C9F-5A9E-543A-F63F-F0890840E15F}"/>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5210B12-B4ED-5E30-3B01-5275AE66C651}"/>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5">
              <a:extLst>
                <a:ext uri="{FF2B5EF4-FFF2-40B4-BE49-F238E27FC236}">
                  <a16:creationId xmlns:a16="http://schemas.microsoft.com/office/drawing/2014/main" id="{FF7D9282-F760-B377-FBC5-552C4BCBF796}"/>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6" name="Rectangle: Rounded Corners 11">
              <a:extLst>
                <a:ext uri="{FF2B5EF4-FFF2-40B4-BE49-F238E27FC236}">
                  <a16:creationId xmlns:a16="http://schemas.microsoft.com/office/drawing/2014/main" id="{87265E61-3F11-D338-24AC-A1F78DADF6EE}"/>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7" name="Rectangle: Rounded Corners 15">
              <a:extLst>
                <a:ext uri="{FF2B5EF4-FFF2-40B4-BE49-F238E27FC236}">
                  <a16:creationId xmlns:a16="http://schemas.microsoft.com/office/drawing/2014/main" id="{BEA8E632-B864-27CD-E378-6ABE3E3B4183}"/>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8" name="Straight Arrow Connector 27">
              <a:extLst>
                <a:ext uri="{FF2B5EF4-FFF2-40B4-BE49-F238E27FC236}">
                  <a16:creationId xmlns:a16="http://schemas.microsoft.com/office/drawing/2014/main" id="{08999EC4-C788-F901-1DD7-D479994A94A0}"/>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9" name="Rectangle: Rounded Corners 2">
              <a:extLst>
                <a:ext uri="{FF2B5EF4-FFF2-40B4-BE49-F238E27FC236}">
                  <a16:creationId xmlns:a16="http://schemas.microsoft.com/office/drawing/2014/main" id="{397F1194-0945-D47F-BE6F-C6D12219E338}"/>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30" name="Straight Arrow Connector 29">
              <a:extLst>
                <a:ext uri="{FF2B5EF4-FFF2-40B4-BE49-F238E27FC236}">
                  <a16:creationId xmlns:a16="http://schemas.microsoft.com/office/drawing/2014/main" id="{956CC5B5-2B52-4AF3-1965-C779406E97F6}"/>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1" name="Rectangle: Rounded Corners 11">
              <a:extLst>
                <a:ext uri="{FF2B5EF4-FFF2-40B4-BE49-F238E27FC236}">
                  <a16:creationId xmlns:a16="http://schemas.microsoft.com/office/drawing/2014/main" id="{7A5D6AEF-4FC9-2076-06FF-83E335A1638F}"/>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2" name="Rectangle: Rounded Corners 11">
              <a:extLst>
                <a:ext uri="{FF2B5EF4-FFF2-40B4-BE49-F238E27FC236}">
                  <a16:creationId xmlns:a16="http://schemas.microsoft.com/office/drawing/2014/main" id="{40110B77-DDD4-3422-8212-32B692A498D2}"/>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3" name="Rectangle: Rounded Corners 11">
              <a:extLst>
                <a:ext uri="{FF2B5EF4-FFF2-40B4-BE49-F238E27FC236}">
                  <a16:creationId xmlns:a16="http://schemas.microsoft.com/office/drawing/2014/main" id="{A1DD3F00-E440-37C9-49A5-18D60139E998}"/>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
        <p:nvSpPr>
          <p:cNvPr id="34" name="TextBox 33">
            <a:extLst>
              <a:ext uri="{FF2B5EF4-FFF2-40B4-BE49-F238E27FC236}">
                <a16:creationId xmlns:a16="http://schemas.microsoft.com/office/drawing/2014/main" id="{20D12AF1-A1A4-3502-8016-E4D9E770D9CB}"/>
              </a:ext>
            </a:extLst>
          </p:cNvPr>
          <p:cNvSpPr txBox="1"/>
          <p:nvPr/>
        </p:nvSpPr>
        <p:spPr>
          <a:xfrm>
            <a:off x="4435915" y="4441247"/>
            <a:ext cx="3529299" cy="584775"/>
          </a:xfrm>
          <a:prstGeom prst="rect">
            <a:avLst/>
          </a:prstGeom>
          <a:noFill/>
        </p:spPr>
        <p:txBody>
          <a:bodyPr wrap="none" rtlCol="0">
            <a:spAutoFit/>
          </a:bodyPr>
          <a:lstStyle/>
          <a:p>
            <a:pPr algn="l"/>
            <a:r>
              <a:rPr lang="en-US" sz="1600" dirty="0">
                <a:solidFill>
                  <a:srgbClr val="D12765"/>
                </a:solidFill>
                <a:ea typeface="IBM Plex Sans" charset="0"/>
                <a:cs typeface="IBM Plex Sans" charset="0"/>
              </a:rPr>
              <a:t>C</a:t>
            </a:r>
            <a:r>
              <a:rPr lang="en-US" sz="1600" dirty="0">
                <a:solidFill>
                  <a:srgbClr val="D12765"/>
                </a:solidFill>
                <a:latin typeface="+mn-lt"/>
                <a:ea typeface="IBM Plex Sans" charset="0"/>
                <a:cs typeface="IBM Plex Sans" charset="0"/>
              </a:rPr>
              <a:t>onfigured a PANO DNS Dashboard</a:t>
            </a:r>
          </a:p>
          <a:p>
            <a:pPr algn="l"/>
            <a:r>
              <a:rPr lang="en-US" sz="1600" dirty="0">
                <a:solidFill>
                  <a:schemeClr val="bg1"/>
                </a:solidFill>
                <a:ea typeface="IBM Plex Sans" charset="0"/>
                <a:cs typeface="IBM Plex Sans" charset="0"/>
              </a:rPr>
              <a:t>(No code changes)</a:t>
            </a:r>
            <a:endParaRPr lang="en-US" sz="1600" dirty="0">
              <a:solidFill>
                <a:schemeClr val="bg1"/>
              </a:solidFill>
              <a:latin typeface="+mn-lt"/>
              <a:ea typeface="IBM Plex Sans" charset="0"/>
              <a:cs typeface="IBM Plex Sans" charset="0"/>
            </a:endParaRPr>
          </a:p>
        </p:txBody>
      </p:sp>
      <p:pic>
        <p:nvPicPr>
          <p:cNvPr id="6" name="Picture 5" descr="A screenshot of a computer&#10;&#10;Description automatically generated">
            <a:extLst>
              <a:ext uri="{FF2B5EF4-FFF2-40B4-BE49-F238E27FC236}">
                <a16:creationId xmlns:a16="http://schemas.microsoft.com/office/drawing/2014/main" id="{F68D3AED-5B9B-BCA7-BE78-EF91A799F60A}"/>
              </a:ext>
            </a:extLst>
          </p:cNvPr>
          <p:cNvPicPr>
            <a:picLocks noChangeAspect="1"/>
          </p:cNvPicPr>
          <p:nvPr/>
        </p:nvPicPr>
        <p:blipFill>
          <a:blip r:embed="rId6"/>
          <a:stretch>
            <a:fillRect/>
          </a:stretch>
        </p:blipFill>
        <p:spPr>
          <a:xfrm>
            <a:off x="2834725" y="907676"/>
            <a:ext cx="6201256" cy="3462136"/>
          </a:xfrm>
          <a:prstGeom prst="rect">
            <a:avLst/>
          </a:prstGeom>
        </p:spPr>
      </p:pic>
    </p:spTree>
    <p:extLst>
      <p:ext uri="{BB962C8B-B14F-4D97-AF65-F5344CB8AC3E}">
        <p14:creationId xmlns:p14="http://schemas.microsoft.com/office/powerpoint/2010/main" val="1001817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22A9-E7C1-02DA-C208-F70DDFBC5B79}"/>
              </a:ext>
            </a:extLst>
          </p:cNvPr>
          <p:cNvSpPr>
            <a:spLocks noGrp="1"/>
          </p:cNvSpPr>
          <p:nvPr>
            <p:ph type="title"/>
          </p:nvPr>
        </p:nvSpPr>
        <p:spPr>
          <a:xfrm>
            <a:off x="3777418" y="2243827"/>
            <a:ext cx="1589164" cy="655846"/>
          </a:xfrm>
        </p:spPr>
        <p:txBody>
          <a:bodyPr/>
          <a:lstStyle/>
          <a:p>
            <a:r>
              <a:rPr lang="en-US" dirty="0"/>
              <a:t>DEMO</a:t>
            </a:r>
          </a:p>
        </p:txBody>
      </p:sp>
      <p:sp>
        <p:nvSpPr>
          <p:cNvPr id="4" name="Footer Placeholder 3">
            <a:extLst>
              <a:ext uri="{FF2B5EF4-FFF2-40B4-BE49-F238E27FC236}">
                <a16:creationId xmlns:a16="http://schemas.microsoft.com/office/drawing/2014/main" id="{04718A02-3CDB-410D-0A05-EEDEA66D9EAE}"/>
              </a:ext>
            </a:extLst>
          </p:cNvPr>
          <p:cNvSpPr>
            <a:spLocks noGrp="1"/>
          </p:cNvSpPr>
          <p:nvPr>
            <p:ph type="ftr" sz="quarter" idx="10"/>
          </p:nvPr>
        </p:nvSpPr>
        <p:spPr/>
        <p:txBody>
          <a:bodyPr/>
          <a:lstStyle/>
          <a:p>
            <a:r>
              <a:rPr lang="en-US"/>
              <a:t>© 2021 IBM Corporation</a:t>
            </a:r>
            <a:endParaRPr lang="en-US" dirty="0"/>
          </a:p>
        </p:txBody>
      </p:sp>
      <p:sp>
        <p:nvSpPr>
          <p:cNvPr id="5" name="Slide Number Placeholder 4">
            <a:extLst>
              <a:ext uri="{FF2B5EF4-FFF2-40B4-BE49-F238E27FC236}">
                <a16:creationId xmlns:a16="http://schemas.microsoft.com/office/drawing/2014/main" id="{156EFB22-4F7B-C1D0-37D8-D033F6C98999}"/>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Tree>
    <p:extLst>
      <p:ext uri="{BB962C8B-B14F-4D97-AF65-F5344CB8AC3E}">
        <p14:creationId xmlns:p14="http://schemas.microsoft.com/office/powerpoint/2010/main" val="846796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EA63C0-93EC-B9F3-6AA7-22B618BDB8D7}"/>
              </a:ext>
            </a:extLst>
          </p:cNvPr>
          <p:cNvSpPr txBox="1"/>
          <p:nvPr/>
        </p:nvSpPr>
        <p:spPr>
          <a:xfrm>
            <a:off x="1023600" y="713453"/>
            <a:ext cx="7096800" cy="4154984"/>
          </a:xfrm>
          <a:prstGeom prst="rect">
            <a:avLst/>
          </a:prstGeom>
          <a:noFill/>
        </p:spPr>
        <p:txBody>
          <a:bodyPr wrap="square" lIns="0" tIns="0" rIns="0" bIns="0" rtlCol="0" anchor="t">
            <a:spAutoFit/>
          </a:bodyPr>
          <a:lstStyle/>
          <a:p>
            <a:pPr marL="257175" indent="-257175" fontAlgn="base">
              <a:buFont typeface="Arial" panose="020B0604020202020204" pitchFamily="34" charset="0"/>
              <a:buChar char="•"/>
            </a:pPr>
            <a:r>
              <a:rPr lang="en-US" sz="1800" dirty="0" err="1">
                <a:solidFill>
                  <a:schemeClr val="accent2"/>
                </a:solidFill>
                <a:latin typeface="Arial" panose="020B0604020202020204" pitchFamily="34" charset="0"/>
                <a:cs typeface="Arial" panose="020B0604020202020204" pitchFamily="34" charset="0"/>
              </a:rPr>
              <a:t>eBPF</a:t>
            </a:r>
            <a:r>
              <a:rPr lang="en-US" sz="1800" dirty="0">
                <a:solidFill>
                  <a:schemeClr val="accent2"/>
                </a:solidFill>
                <a:latin typeface="Arial" panose="020B0604020202020204" pitchFamily="34" charset="0"/>
                <a:cs typeface="Arial" panose="020B0604020202020204" pitchFamily="34" charset="0"/>
              </a:rPr>
              <a:t> kernel agent:  </a:t>
            </a:r>
          </a:p>
          <a:p>
            <a:pPr marL="600166" lvl="1" indent="-257175" fontAlgn="base">
              <a:buFont typeface="Arial" panose="020B0604020202020204" pitchFamily="34" charset="0"/>
              <a:buChar char="•"/>
            </a:pPr>
            <a:r>
              <a:rPr lang="en-US" sz="1800" dirty="0">
                <a:solidFill>
                  <a:schemeClr val="accent3"/>
                </a:solidFill>
                <a:latin typeface="Arial" panose="020B0604020202020204" pitchFamily="34" charset="0"/>
                <a:cs typeface="Arial" panose="020B0604020202020204" pitchFamily="34" charset="0"/>
              </a:rPr>
              <a:t>Enhance</a:t>
            </a:r>
            <a:r>
              <a:rPr lang="en-US" sz="1800" dirty="0">
                <a:solidFill>
                  <a:schemeClr val="bg1"/>
                </a:solidFill>
                <a:latin typeface="Arial" panose="020B0604020202020204" pitchFamily="34" charset="0"/>
                <a:cs typeface="Arial" panose="020B0604020202020204" pitchFamily="34" charset="0"/>
              </a:rPr>
              <a:t> to dump full packets into user space</a:t>
            </a:r>
          </a:p>
          <a:p>
            <a:pPr marL="600166" lvl="1" indent="-257175" fontAlgn="base">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Add a </a:t>
            </a:r>
            <a:r>
              <a:rPr lang="en-US" sz="1800" dirty="0">
                <a:solidFill>
                  <a:schemeClr val="accent3"/>
                </a:solidFill>
                <a:latin typeface="Arial" panose="020B0604020202020204" pitchFamily="34" charset="0"/>
                <a:cs typeface="Arial" panose="020B0604020202020204" pitchFamily="34" charset="0"/>
              </a:rPr>
              <a:t>configurable</a:t>
            </a:r>
            <a:r>
              <a:rPr lang="en-US" sz="1800" dirty="0">
                <a:solidFill>
                  <a:schemeClr val="bg1"/>
                </a:solidFill>
                <a:latin typeface="Arial" panose="020B0604020202020204" pitchFamily="34" charset="0"/>
                <a:cs typeface="Arial" panose="020B0604020202020204" pitchFamily="34" charset="0"/>
              </a:rPr>
              <a:t> </a:t>
            </a:r>
            <a:r>
              <a:rPr lang="en-US" sz="1800" dirty="0">
                <a:solidFill>
                  <a:schemeClr val="accent3"/>
                </a:solidFill>
                <a:latin typeface="Arial" panose="020B0604020202020204" pitchFamily="34" charset="0"/>
                <a:cs typeface="Arial" panose="020B0604020202020204" pitchFamily="34" charset="0"/>
              </a:rPr>
              <a:t>API</a:t>
            </a:r>
            <a:r>
              <a:rPr lang="en-US" sz="1800" dirty="0">
                <a:solidFill>
                  <a:schemeClr val="bg1"/>
                </a:solidFill>
                <a:latin typeface="Arial" panose="020B0604020202020204" pitchFamily="34" charset="0"/>
                <a:cs typeface="Arial" panose="020B0604020202020204" pitchFamily="34" charset="0"/>
              </a:rPr>
              <a:t> to allow dumping a </a:t>
            </a:r>
            <a:r>
              <a:rPr lang="en-US" sz="1800" i="1" dirty="0">
                <a:solidFill>
                  <a:schemeClr val="accent3"/>
                </a:solidFill>
                <a:latin typeface="Arial" panose="020B0604020202020204" pitchFamily="34" charset="0"/>
                <a:cs typeface="Arial" panose="020B0604020202020204" pitchFamily="34" charset="0"/>
              </a:rPr>
              <a:t>selection</a:t>
            </a:r>
            <a:r>
              <a:rPr lang="en-US" sz="1800" dirty="0">
                <a:solidFill>
                  <a:schemeClr val="bg1"/>
                </a:solidFill>
                <a:latin typeface="Arial" panose="020B0604020202020204" pitchFamily="34" charset="0"/>
                <a:cs typeface="Arial" panose="020B0604020202020204" pitchFamily="34" charset="0"/>
              </a:rPr>
              <a:t> of packets </a:t>
            </a:r>
          </a:p>
          <a:p>
            <a:pPr marL="600166" lvl="1" indent="-257175"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err="1">
                <a:solidFill>
                  <a:schemeClr val="accent2"/>
                </a:solidFill>
                <a:latin typeface="Arial" panose="020B0604020202020204" pitchFamily="34" charset="0"/>
                <a:cs typeface="Arial" panose="020B0604020202020204" pitchFamily="34" charset="0"/>
              </a:rPr>
              <a:t>eBPF</a:t>
            </a:r>
            <a:r>
              <a:rPr lang="en-US" sz="1800" dirty="0">
                <a:solidFill>
                  <a:schemeClr val="accent2"/>
                </a:solidFill>
                <a:latin typeface="Arial" panose="020B0604020202020204" pitchFamily="34" charset="0"/>
                <a:cs typeface="Arial" panose="020B0604020202020204" pitchFamily="34" charset="0"/>
              </a:rPr>
              <a:t> user agent:</a:t>
            </a:r>
          </a:p>
          <a:p>
            <a:pPr marL="628741" lvl="1" indent="-285750" fontAlgn="base">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Buffer and stream packets to </a:t>
            </a:r>
            <a:r>
              <a:rPr lang="en-US" sz="1800" dirty="0" err="1">
                <a:solidFill>
                  <a:schemeClr val="bg1"/>
                </a:solidFill>
                <a:latin typeface="Arial" panose="020B0604020202020204" pitchFamily="34" charset="0"/>
                <a:cs typeface="Arial" panose="020B0604020202020204" pitchFamily="34" charset="0"/>
              </a:rPr>
              <a:t>Zeek</a:t>
            </a:r>
            <a:endParaRPr lang="en-US" sz="1800" dirty="0">
              <a:solidFill>
                <a:schemeClr val="bg1"/>
              </a:solidFill>
              <a:latin typeface="Arial" panose="020B0604020202020204" pitchFamily="34" charset="0"/>
              <a:cs typeface="Arial" panose="020B0604020202020204" pitchFamily="34" charset="0"/>
            </a:endParaRPr>
          </a:p>
          <a:p>
            <a:pPr marL="628741" lvl="1" indent="-285750"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err="1">
                <a:solidFill>
                  <a:schemeClr val="accent2"/>
                </a:solidFill>
                <a:latin typeface="Arial" panose="020B0604020202020204" pitchFamily="34" charset="0"/>
                <a:cs typeface="Arial" panose="020B0604020202020204" pitchFamily="34" charset="0"/>
              </a:rPr>
              <a:t>Zeek</a:t>
            </a:r>
            <a:r>
              <a:rPr lang="en-US" sz="1800" dirty="0">
                <a:solidFill>
                  <a:schemeClr val="bg1"/>
                </a:solidFill>
                <a:latin typeface="Arial" panose="020B0604020202020204" pitchFamily="34" charset="0"/>
                <a:cs typeface="Arial" panose="020B0604020202020204" pitchFamily="34" charset="0"/>
              </a:rPr>
              <a:t>: Added </a:t>
            </a:r>
            <a:r>
              <a:rPr lang="en-US" sz="1800" dirty="0">
                <a:solidFill>
                  <a:schemeClr val="accent3"/>
                </a:solidFill>
                <a:latin typeface="Arial" panose="020B0604020202020204" pitchFamily="34" charset="0"/>
                <a:cs typeface="Arial" panose="020B0604020202020204" pitchFamily="34" charset="0"/>
              </a:rPr>
              <a:t>packet input source </a:t>
            </a:r>
            <a:r>
              <a:rPr lang="en-US" sz="1800" dirty="0">
                <a:solidFill>
                  <a:schemeClr val="bg1"/>
                </a:solidFill>
                <a:latin typeface="Arial" panose="020B0604020202020204" pitchFamily="34" charset="0"/>
                <a:cs typeface="Arial" panose="020B0604020202020204" pitchFamily="34" charset="0"/>
              </a:rPr>
              <a:t>to handle packets over sockets</a:t>
            </a:r>
          </a:p>
          <a:p>
            <a:pPr marL="628741" lvl="1" indent="-285750" fontAlgn="base">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Available as a </a:t>
            </a:r>
            <a:r>
              <a:rPr lang="en-US" sz="1800" dirty="0" err="1">
                <a:solidFill>
                  <a:schemeClr val="bg1"/>
                </a:solidFill>
                <a:latin typeface="Arial" panose="020B0604020202020204" pitchFamily="34" charset="0"/>
                <a:cs typeface="Arial" panose="020B0604020202020204" pitchFamily="34" charset="0"/>
              </a:rPr>
              <a:t>Zeek</a:t>
            </a:r>
            <a:r>
              <a:rPr lang="en-US" sz="1800" dirty="0">
                <a:solidFill>
                  <a:schemeClr val="bg1"/>
                </a:solidFill>
                <a:latin typeface="Arial" panose="020B0604020202020204" pitchFamily="34" charset="0"/>
                <a:cs typeface="Arial" panose="020B0604020202020204" pitchFamily="34" charset="0"/>
              </a:rPr>
              <a:t> plugin on </a:t>
            </a:r>
            <a:r>
              <a:rPr lang="en-US" sz="1800" dirty="0">
                <a:solidFill>
                  <a:schemeClr val="bg1"/>
                </a:solidFill>
                <a:latin typeface="Courier" pitchFamily="2" charset="0"/>
                <a:cs typeface="Arial" panose="020B0604020202020204" pitchFamily="34" charset="0"/>
                <a:hlinkClick r:id="rId2"/>
              </a:rPr>
              <a:t>http://github.com</a:t>
            </a:r>
            <a:endParaRPr lang="en-US" sz="1800" dirty="0">
              <a:solidFill>
                <a:schemeClr val="bg1"/>
              </a:solidFill>
              <a:latin typeface="Courier" pitchFamily="2" charset="0"/>
              <a:cs typeface="Arial" panose="020B0604020202020204" pitchFamily="34" charset="0"/>
            </a:endParaRPr>
          </a:p>
          <a:p>
            <a:pPr marL="285750" indent="-285750" fontAlgn="base">
              <a:buFont typeface="Arial" panose="020B0604020202020204" pitchFamily="34" charset="0"/>
              <a:buChar char="•"/>
            </a:pPr>
            <a:endParaRPr lang="en-US" sz="1800" dirty="0">
              <a:solidFill>
                <a:schemeClr val="accent2"/>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a:solidFill>
                  <a:schemeClr val="accent2"/>
                </a:solidFill>
                <a:latin typeface="Arial" panose="020B0604020202020204" pitchFamily="34" charset="0"/>
                <a:cs typeface="Arial" panose="020B0604020202020204" pitchFamily="34" charset="0"/>
              </a:rPr>
              <a:t>Kafka</a:t>
            </a:r>
            <a:r>
              <a:rPr lang="en-US" sz="1800" dirty="0">
                <a:solidFill>
                  <a:schemeClr val="bg1"/>
                </a:solidFill>
                <a:latin typeface="Arial" panose="020B0604020202020204" pitchFamily="34" charset="0"/>
                <a:cs typeface="Arial" panose="020B0604020202020204" pitchFamily="34" charset="0"/>
              </a:rPr>
              <a:t>: Minimal configuration required</a:t>
            </a:r>
          </a:p>
          <a:p>
            <a:pPr marL="285750" indent="-285750"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a:solidFill>
                  <a:schemeClr val="accent2"/>
                </a:solidFill>
                <a:latin typeface="Arial" panose="020B0604020202020204" pitchFamily="34" charset="0"/>
                <a:cs typeface="Arial" panose="020B0604020202020204" pitchFamily="34" charset="0"/>
              </a:rPr>
              <a:t>Flow Logs Pipeline</a:t>
            </a:r>
            <a:r>
              <a:rPr lang="en-US" sz="1800" dirty="0">
                <a:solidFill>
                  <a:schemeClr val="bg1"/>
                </a:solidFill>
                <a:latin typeface="Arial" panose="020B0604020202020204" pitchFamily="34" charset="0"/>
                <a:cs typeface="Arial" panose="020B0604020202020204" pitchFamily="34" charset="0"/>
              </a:rPr>
              <a:t>: </a:t>
            </a:r>
            <a:r>
              <a:rPr lang="en-US" sz="1800" dirty="0">
                <a:solidFill>
                  <a:schemeClr val="accent3"/>
                </a:solidFill>
                <a:latin typeface="Arial" panose="020B0604020202020204" pitchFamily="34" charset="0"/>
                <a:cs typeface="Arial" panose="020B0604020202020204" pitchFamily="34" charset="0"/>
              </a:rPr>
              <a:t>Configured</a:t>
            </a:r>
            <a:r>
              <a:rPr lang="en-US" sz="1800" dirty="0">
                <a:solidFill>
                  <a:schemeClr val="bg1"/>
                </a:solidFill>
                <a:latin typeface="Arial" panose="020B0604020202020204" pitchFamily="34" charset="0"/>
                <a:cs typeface="Arial" panose="020B0604020202020204" pitchFamily="34" charset="0"/>
              </a:rPr>
              <a:t> to process DNS logs</a:t>
            </a:r>
          </a:p>
          <a:p>
            <a:pPr marL="285750" indent="-285750"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a:solidFill>
                  <a:schemeClr val="accent2"/>
                </a:solidFill>
                <a:latin typeface="Arial" panose="020B0604020202020204" pitchFamily="34" charset="0"/>
                <a:cs typeface="Arial" panose="020B0604020202020204" pitchFamily="34" charset="0"/>
              </a:rPr>
              <a:t>Prometheus / Grafana</a:t>
            </a:r>
            <a:r>
              <a:rPr lang="en-US" sz="1800" dirty="0">
                <a:solidFill>
                  <a:schemeClr val="bg1"/>
                </a:solidFill>
                <a:latin typeface="Arial" panose="020B0604020202020204" pitchFamily="34" charset="0"/>
                <a:cs typeface="Arial" panose="020B0604020202020204" pitchFamily="34" charset="0"/>
              </a:rPr>
              <a:t>: Configure to visualize DNS results</a:t>
            </a:r>
          </a:p>
        </p:txBody>
      </p:sp>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2" y="201168"/>
            <a:ext cx="3799417" cy="365363"/>
          </a:xfrm>
        </p:spPr>
        <p:txBody>
          <a:bodyPr/>
          <a:lstStyle/>
          <a:p>
            <a:r>
              <a:rPr lang="en-US" b="1" dirty="0">
                <a:solidFill>
                  <a:schemeClr val="bg1"/>
                </a:solidFill>
              </a:rPr>
              <a:t>Status: Where We Are </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13</a:t>
            </a:fld>
            <a:endParaRPr lang="en-US" dirty="0"/>
          </a:p>
        </p:txBody>
      </p:sp>
      <p:sp>
        <p:nvSpPr>
          <p:cNvPr id="3" name="Content Placeholder 2">
            <a:extLst>
              <a:ext uri="{FF2B5EF4-FFF2-40B4-BE49-F238E27FC236}">
                <a16:creationId xmlns:a16="http://schemas.microsoft.com/office/drawing/2014/main" id="{5DC02490-A2F8-0BBA-8954-FD8BE37004CF}"/>
              </a:ext>
            </a:extLst>
          </p:cNvPr>
          <p:cNvSpPr txBox="1">
            <a:spLocks/>
          </p:cNvSpPr>
          <p:nvPr/>
        </p:nvSpPr>
        <p:spPr>
          <a:xfrm>
            <a:off x="210312" y="2179174"/>
            <a:ext cx="8469302" cy="1112137"/>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endParaRPr lang="en-US" sz="1800" kern="0" dirty="0">
              <a:cs typeface="Arial" charset="0"/>
            </a:endParaRPr>
          </a:p>
        </p:txBody>
      </p:sp>
      <p:sp>
        <p:nvSpPr>
          <p:cNvPr id="26" name="Oval 25">
            <a:extLst>
              <a:ext uri="{FF2B5EF4-FFF2-40B4-BE49-F238E27FC236}">
                <a16:creationId xmlns:a16="http://schemas.microsoft.com/office/drawing/2014/main" id="{D786274F-72EB-31E5-7DBD-A6AF8852EF1C}"/>
              </a:ext>
            </a:extLst>
          </p:cNvPr>
          <p:cNvSpPr/>
          <p:nvPr/>
        </p:nvSpPr>
        <p:spPr bwMode="auto">
          <a:xfrm>
            <a:off x="532060" y="1372002"/>
            <a:ext cx="279047" cy="263409"/>
          </a:xfrm>
          <a:prstGeom prst="ellipse">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pic>
        <p:nvPicPr>
          <p:cNvPr id="30" name="Picture 29" descr="Icon&#10;&#10;Description automatically generated">
            <a:extLst>
              <a:ext uri="{FF2B5EF4-FFF2-40B4-BE49-F238E27FC236}">
                <a16:creationId xmlns:a16="http://schemas.microsoft.com/office/drawing/2014/main" id="{8262CA80-DAE2-EF8A-0F09-F531ED4F07F2}"/>
              </a:ext>
            </a:extLst>
          </p:cNvPr>
          <p:cNvPicPr>
            <a:picLocks noChangeAspect="1"/>
          </p:cNvPicPr>
          <p:nvPr/>
        </p:nvPicPr>
        <p:blipFill>
          <a:blip r:embed="rId3"/>
          <a:stretch>
            <a:fillRect/>
          </a:stretch>
        </p:blipFill>
        <p:spPr>
          <a:xfrm>
            <a:off x="509306" y="3990401"/>
            <a:ext cx="330518" cy="330518"/>
          </a:xfrm>
          <a:prstGeom prst="rect">
            <a:avLst/>
          </a:prstGeom>
        </p:spPr>
      </p:pic>
      <p:pic>
        <p:nvPicPr>
          <p:cNvPr id="33" name="Picture 32" descr="Icon&#10;&#10;Description automatically generated">
            <a:extLst>
              <a:ext uri="{FF2B5EF4-FFF2-40B4-BE49-F238E27FC236}">
                <a16:creationId xmlns:a16="http://schemas.microsoft.com/office/drawing/2014/main" id="{9C6E78A4-9A63-D58C-B19B-3D2E6AC1E07A}"/>
              </a:ext>
            </a:extLst>
          </p:cNvPr>
          <p:cNvPicPr>
            <a:picLocks noChangeAspect="1"/>
          </p:cNvPicPr>
          <p:nvPr/>
        </p:nvPicPr>
        <p:blipFill>
          <a:blip r:embed="rId3"/>
          <a:stretch>
            <a:fillRect/>
          </a:stretch>
        </p:blipFill>
        <p:spPr>
          <a:xfrm>
            <a:off x="509306" y="989743"/>
            <a:ext cx="330518" cy="330518"/>
          </a:xfrm>
          <a:prstGeom prst="rect">
            <a:avLst/>
          </a:prstGeom>
        </p:spPr>
      </p:pic>
      <p:pic>
        <p:nvPicPr>
          <p:cNvPr id="34" name="Picture 33" descr="Icon&#10;&#10;Description automatically generated">
            <a:extLst>
              <a:ext uri="{FF2B5EF4-FFF2-40B4-BE49-F238E27FC236}">
                <a16:creationId xmlns:a16="http://schemas.microsoft.com/office/drawing/2014/main" id="{D00C949B-7EA2-9B9F-43D9-D55738BFAD63}"/>
              </a:ext>
            </a:extLst>
          </p:cNvPr>
          <p:cNvPicPr>
            <a:picLocks noChangeAspect="1"/>
          </p:cNvPicPr>
          <p:nvPr/>
        </p:nvPicPr>
        <p:blipFill>
          <a:blip r:embed="rId3"/>
          <a:stretch>
            <a:fillRect/>
          </a:stretch>
        </p:blipFill>
        <p:spPr>
          <a:xfrm>
            <a:off x="509306" y="2634941"/>
            <a:ext cx="330518" cy="330518"/>
          </a:xfrm>
          <a:prstGeom prst="rect">
            <a:avLst/>
          </a:prstGeom>
        </p:spPr>
      </p:pic>
      <p:pic>
        <p:nvPicPr>
          <p:cNvPr id="7" name="Picture 6" descr="Icon&#10;&#10;Description automatically generated">
            <a:extLst>
              <a:ext uri="{FF2B5EF4-FFF2-40B4-BE49-F238E27FC236}">
                <a16:creationId xmlns:a16="http://schemas.microsoft.com/office/drawing/2014/main" id="{A0B8F74C-B1BF-753E-1DB3-C1EDF219C077}"/>
              </a:ext>
            </a:extLst>
          </p:cNvPr>
          <p:cNvPicPr>
            <a:picLocks noChangeAspect="1"/>
          </p:cNvPicPr>
          <p:nvPr/>
        </p:nvPicPr>
        <p:blipFill>
          <a:blip r:embed="rId3"/>
          <a:stretch>
            <a:fillRect/>
          </a:stretch>
        </p:blipFill>
        <p:spPr>
          <a:xfrm>
            <a:off x="509306" y="1847647"/>
            <a:ext cx="330518" cy="330518"/>
          </a:xfrm>
          <a:prstGeom prst="rect">
            <a:avLst/>
          </a:prstGeom>
        </p:spPr>
      </p:pic>
      <p:pic>
        <p:nvPicPr>
          <p:cNvPr id="9" name="Picture 8" descr="Icon&#10;&#10;Description automatically generated">
            <a:extLst>
              <a:ext uri="{FF2B5EF4-FFF2-40B4-BE49-F238E27FC236}">
                <a16:creationId xmlns:a16="http://schemas.microsoft.com/office/drawing/2014/main" id="{A6DBD92E-852B-7665-A7F2-E67629355FE7}"/>
              </a:ext>
            </a:extLst>
          </p:cNvPr>
          <p:cNvPicPr>
            <a:picLocks noChangeAspect="1"/>
          </p:cNvPicPr>
          <p:nvPr/>
        </p:nvPicPr>
        <p:blipFill>
          <a:blip r:embed="rId3"/>
          <a:stretch>
            <a:fillRect/>
          </a:stretch>
        </p:blipFill>
        <p:spPr>
          <a:xfrm>
            <a:off x="509306" y="3348488"/>
            <a:ext cx="330518" cy="330518"/>
          </a:xfrm>
          <a:prstGeom prst="rect">
            <a:avLst/>
          </a:prstGeom>
        </p:spPr>
      </p:pic>
      <p:pic>
        <p:nvPicPr>
          <p:cNvPr id="10" name="Picture 9" descr="Icon&#10;&#10;Description automatically generated">
            <a:extLst>
              <a:ext uri="{FF2B5EF4-FFF2-40B4-BE49-F238E27FC236}">
                <a16:creationId xmlns:a16="http://schemas.microsoft.com/office/drawing/2014/main" id="{1C264D02-B44D-0EDC-8ADF-6DDC4CEAFA4E}"/>
              </a:ext>
            </a:extLst>
          </p:cNvPr>
          <p:cNvPicPr>
            <a:picLocks noChangeAspect="1"/>
          </p:cNvPicPr>
          <p:nvPr/>
        </p:nvPicPr>
        <p:blipFill>
          <a:blip r:embed="rId3"/>
          <a:stretch>
            <a:fillRect/>
          </a:stretch>
        </p:blipFill>
        <p:spPr>
          <a:xfrm>
            <a:off x="509306" y="4537919"/>
            <a:ext cx="330518" cy="330518"/>
          </a:xfrm>
          <a:prstGeom prst="rect">
            <a:avLst/>
          </a:prstGeom>
        </p:spPr>
      </p:pic>
    </p:spTree>
    <p:extLst>
      <p:ext uri="{BB962C8B-B14F-4D97-AF65-F5344CB8AC3E}">
        <p14:creationId xmlns:p14="http://schemas.microsoft.com/office/powerpoint/2010/main" val="179282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2" y="201168"/>
            <a:ext cx="8192229" cy="365363"/>
          </a:xfrm>
        </p:spPr>
        <p:txBody>
          <a:bodyPr/>
          <a:lstStyle/>
          <a:p>
            <a:r>
              <a:rPr lang="en-US" b="1" dirty="0">
                <a:solidFill>
                  <a:schemeClr val="bg1"/>
                </a:solidFill>
              </a:rPr>
              <a:t>Next Steps</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14</a:t>
            </a:fld>
            <a:endParaRPr lang="en-US" dirty="0"/>
          </a:p>
        </p:txBody>
      </p:sp>
      <p:sp>
        <p:nvSpPr>
          <p:cNvPr id="11" name="TextBox 10">
            <a:extLst>
              <a:ext uri="{FF2B5EF4-FFF2-40B4-BE49-F238E27FC236}">
                <a16:creationId xmlns:a16="http://schemas.microsoft.com/office/drawing/2014/main" id="{A32624F3-FDDB-428E-8662-FB53173A2947}"/>
              </a:ext>
            </a:extLst>
          </p:cNvPr>
          <p:cNvSpPr txBox="1"/>
          <p:nvPr/>
        </p:nvSpPr>
        <p:spPr>
          <a:xfrm>
            <a:off x="1293226" y="3291311"/>
            <a:ext cx="4178544" cy="784830"/>
          </a:xfrm>
          <a:prstGeom prst="rect">
            <a:avLst/>
          </a:prstGeom>
          <a:noFill/>
        </p:spPr>
        <p:txBody>
          <a:bodyPr wrap="square">
            <a:spAutoFit/>
          </a:bodyPr>
          <a:lstStyle/>
          <a:p>
            <a:endParaRPr lang="en-US" sz="1500" dirty="0">
              <a:solidFill>
                <a:schemeClr val="bg1"/>
              </a:solidFill>
              <a:latin typeface="Inter"/>
            </a:endParaRPr>
          </a:p>
          <a:p>
            <a:pPr marL="257175" indent="-257175">
              <a:buFontTx/>
              <a:buChar char="-"/>
            </a:pPr>
            <a:endParaRPr lang="en-US" sz="1500" dirty="0">
              <a:solidFill>
                <a:schemeClr val="bg1"/>
              </a:solidFill>
              <a:latin typeface="Inter"/>
            </a:endParaRPr>
          </a:p>
          <a:p>
            <a:endParaRPr lang="en-IL" sz="1500" dirty="0">
              <a:solidFill>
                <a:schemeClr val="bg1"/>
              </a:solidFill>
            </a:endParaRPr>
          </a:p>
        </p:txBody>
      </p:sp>
      <p:sp>
        <p:nvSpPr>
          <p:cNvPr id="15" name="Content Placeholder 2">
            <a:extLst>
              <a:ext uri="{FF2B5EF4-FFF2-40B4-BE49-F238E27FC236}">
                <a16:creationId xmlns:a16="http://schemas.microsoft.com/office/drawing/2014/main" id="{238AD1DE-F4D9-257A-3F62-587FB0970B30}"/>
              </a:ext>
            </a:extLst>
          </p:cNvPr>
          <p:cNvSpPr txBox="1">
            <a:spLocks/>
          </p:cNvSpPr>
          <p:nvPr/>
        </p:nvSpPr>
        <p:spPr>
          <a:xfrm>
            <a:off x="714744" y="768169"/>
            <a:ext cx="7824105" cy="3256857"/>
          </a:xfrm>
          <a:prstGeom prst="rect">
            <a:avLst/>
          </a:prstGeom>
          <a:ln>
            <a:noFill/>
          </a:ln>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285750" indent="-285750" defTabSz="914400">
              <a:buFont typeface="Arial" panose="020B0604020202020204" pitchFamily="34" charset="0"/>
              <a:buChar char="•"/>
            </a:pPr>
            <a:r>
              <a:rPr lang="en-US" sz="1800" kern="0" dirty="0">
                <a:cs typeface="Arial" charset="0"/>
              </a:rPr>
              <a:t>Next PoC’s: Other protocols (</a:t>
            </a:r>
            <a:r>
              <a:rPr lang="en-US" sz="1800" kern="0" dirty="0">
                <a:solidFill>
                  <a:schemeClr val="accent3"/>
                </a:solidFill>
                <a:cs typeface="Arial" charset="0"/>
              </a:rPr>
              <a:t>TLS/SSL, HTTP, BGP</a:t>
            </a:r>
            <a:r>
              <a:rPr lang="en-US" sz="1800" kern="0" dirty="0">
                <a:cs typeface="Arial" charset="0"/>
              </a:rPr>
              <a:t>)</a:t>
            </a:r>
          </a:p>
          <a:p>
            <a:pPr marL="285750" indent="-285750" defTabSz="914400">
              <a:buFont typeface="Arial" panose="020B0604020202020204" pitchFamily="34" charset="0"/>
              <a:buChar char="•"/>
            </a:pPr>
            <a:r>
              <a:rPr lang="en-US" sz="1800" kern="0" dirty="0">
                <a:cs typeface="Arial" charset="0"/>
              </a:rPr>
              <a:t>Refine / improve the </a:t>
            </a:r>
            <a:r>
              <a:rPr lang="en-US" sz="1800" kern="0" dirty="0">
                <a:solidFill>
                  <a:schemeClr val="accent3"/>
                </a:solidFill>
                <a:cs typeface="Arial" charset="0"/>
              </a:rPr>
              <a:t>performance</a:t>
            </a:r>
            <a:r>
              <a:rPr lang="en-US" sz="1800" kern="0" dirty="0">
                <a:cs typeface="Arial" charset="0"/>
              </a:rPr>
              <a:t> and </a:t>
            </a:r>
            <a:r>
              <a:rPr lang="en-US" sz="1800" kern="0" dirty="0">
                <a:solidFill>
                  <a:schemeClr val="accent3"/>
                </a:solidFill>
                <a:cs typeface="Arial" charset="0"/>
              </a:rPr>
              <a:t>architecture</a:t>
            </a:r>
            <a:r>
              <a:rPr lang="en-US" sz="1800" kern="0" dirty="0">
                <a:cs typeface="Arial" charset="0"/>
              </a:rPr>
              <a:t> of the pipeline</a:t>
            </a:r>
          </a:p>
          <a:p>
            <a:pPr marL="457202" lvl="1" indent="-285750" defTabSz="914400">
              <a:buFont typeface="Arial" panose="020B0604020202020204" pitchFamily="34" charset="0"/>
              <a:buChar char="•"/>
            </a:pPr>
            <a:r>
              <a:rPr lang="en-US" sz="1600" kern="0" dirty="0">
                <a:cs typeface="Arial" charset="0"/>
              </a:rPr>
              <a:t>Resource Consumption of use cases (CPU, Memory, Network BW, etc.)</a:t>
            </a:r>
          </a:p>
          <a:p>
            <a:pPr marL="457202" lvl="1" indent="-285750" defTabSz="914400">
              <a:buFont typeface="Arial" panose="020B0604020202020204" pitchFamily="34" charset="0"/>
              <a:buChar char="•"/>
            </a:pPr>
            <a:r>
              <a:rPr lang="en-US" sz="1600" kern="0" dirty="0">
                <a:cs typeface="Arial" charset="0"/>
              </a:rPr>
              <a:t>Replace </a:t>
            </a:r>
            <a:r>
              <a:rPr lang="en-US" sz="1600" kern="0" dirty="0" err="1">
                <a:cs typeface="Arial" charset="0"/>
              </a:rPr>
              <a:t>Zeek</a:t>
            </a:r>
            <a:r>
              <a:rPr lang="en-US" sz="1600" kern="0" dirty="0">
                <a:cs typeface="Arial" charset="0"/>
              </a:rPr>
              <a:t> with something lighter weight?</a:t>
            </a:r>
          </a:p>
          <a:p>
            <a:pPr marL="457202" lvl="1" indent="-285750" defTabSz="914400">
              <a:buFont typeface="Arial" panose="020B0604020202020204" pitchFamily="34" charset="0"/>
              <a:buChar char="•"/>
            </a:pPr>
            <a:r>
              <a:rPr lang="en-US" sz="1600" kern="0" dirty="0">
                <a:cs typeface="Arial" charset="0"/>
              </a:rPr>
              <a:t>Remove Kafka from Pipeline?</a:t>
            </a:r>
          </a:p>
          <a:p>
            <a:pPr marL="457202" lvl="1" indent="-285750" defTabSz="914400">
              <a:buFont typeface="Arial" panose="020B0604020202020204" pitchFamily="34" charset="0"/>
              <a:buChar char="•"/>
            </a:pPr>
            <a:r>
              <a:rPr lang="en-US" sz="1600" kern="0" dirty="0">
                <a:cs typeface="Arial" charset="0"/>
              </a:rPr>
              <a:t>Direct </a:t>
            </a:r>
            <a:r>
              <a:rPr lang="en-US" sz="1600" kern="0" dirty="0" err="1">
                <a:cs typeface="Arial" charset="0"/>
              </a:rPr>
              <a:t>eBPF</a:t>
            </a:r>
            <a:r>
              <a:rPr lang="en-US" sz="1600" kern="0" dirty="0">
                <a:cs typeface="Arial" charset="0"/>
              </a:rPr>
              <a:t> to </a:t>
            </a:r>
            <a:r>
              <a:rPr lang="en-US" sz="1600" kern="0" dirty="0" err="1">
                <a:cs typeface="Arial" charset="0"/>
              </a:rPr>
              <a:t>Zeek</a:t>
            </a:r>
            <a:r>
              <a:rPr lang="en-US" sz="1600" kern="0" dirty="0">
                <a:cs typeface="Arial" charset="0"/>
              </a:rPr>
              <a:t>?</a:t>
            </a:r>
          </a:p>
          <a:p>
            <a:pPr marL="285750" indent="-285750" defTabSz="914400">
              <a:buFont typeface="Arial" panose="020B0604020202020204" pitchFamily="34" charset="0"/>
              <a:buChar char="•"/>
            </a:pPr>
            <a:r>
              <a:rPr lang="en-US" sz="1800" kern="0" dirty="0">
                <a:cs typeface="Arial" charset="0"/>
              </a:rPr>
              <a:t>Get </a:t>
            </a:r>
            <a:r>
              <a:rPr lang="en-US" sz="1800" kern="0" dirty="0">
                <a:solidFill>
                  <a:schemeClr val="accent3"/>
                </a:solidFill>
                <a:cs typeface="Arial" charset="0"/>
              </a:rPr>
              <a:t>feedback</a:t>
            </a:r>
            <a:r>
              <a:rPr lang="en-US" sz="1800" kern="0" dirty="0">
                <a:cs typeface="Arial" charset="0"/>
              </a:rPr>
              <a:t> from the </a:t>
            </a:r>
            <a:r>
              <a:rPr lang="en-US" sz="1800" kern="0" dirty="0">
                <a:solidFill>
                  <a:srgbClr val="0530AD"/>
                </a:solidFill>
                <a:cs typeface="Arial" charset="0"/>
              </a:rPr>
              <a:t>IBM</a:t>
            </a:r>
            <a:r>
              <a:rPr lang="en-US" sz="1800" kern="0" dirty="0">
                <a:cs typeface="Arial" charset="0"/>
              </a:rPr>
              <a:t> &amp; </a:t>
            </a:r>
            <a:r>
              <a:rPr lang="en-US" sz="1800" kern="0" dirty="0">
                <a:solidFill>
                  <a:schemeClr val="accent3"/>
                </a:solidFill>
                <a:cs typeface="Arial" charset="0"/>
              </a:rPr>
              <a:t>RedHat</a:t>
            </a:r>
            <a:r>
              <a:rPr lang="en-US" sz="1800" kern="0" dirty="0">
                <a:cs typeface="Arial" charset="0"/>
              </a:rPr>
              <a:t> communities</a:t>
            </a:r>
          </a:p>
          <a:p>
            <a:pPr algn="just" defTabSz="914400"/>
            <a:endParaRPr lang="en-US" sz="1800" kern="0" dirty="0">
              <a:cs typeface="Arial" charset="0"/>
            </a:endParaRPr>
          </a:p>
          <a:p>
            <a:pPr defTabSz="914400"/>
            <a:endParaRPr lang="en-US" sz="1800" kern="0" dirty="0">
              <a:cs typeface="Arial" charset="0"/>
            </a:endParaRPr>
          </a:p>
        </p:txBody>
      </p:sp>
    </p:spTree>
    <p:extLst>
      <p:ext uri="{BB962C8B-B14F-4D97-AF65-F5344CB8AC3E}">
        <p14:creationId xmlns:p14="http://schemas.microsoft.com/office/powerpoint/2010/main" val="109924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2" y="201168"/>
            <a:ext cx="8192229" cy="365363"/>
          </a:xfrm>
        </p:spPr>
        <p:txBody>
          <a:bodyPr/>
          <a:lstStyle/>
          <a:p>
            <a:r>
              <a:rPr lang="en-US" b="1" dirty="0">
                <a:solidFill>
                  <a:schemeClr val="bg1"/>
                </a:solidFill>
              </a:rPr>
              <a:t>Summary</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15</a:t>
            </a:fld>
            <a:endParaRPr lang="en-US" dirty="0"/>
          </a:p>
        </p:txBody>
      </p:sp>
      <p:sp>
        <p:nvSpPr>
          <p:cNvPr id="11" name="TextBox 10">
            <a:extLst>
              <a:ext uri="{FF2B5EF4-FFF2-40B4-BE49-F238E27FC236}">
                <a16:creationId xmlns:a16="http://schemas.microsoft.com/office/drawing/2014/main" id="{A32624F3-FDDB-428E-8662-FB53173A2947}"/>
              </a:ext>
            </a:extLst>
          </p:cNvPr>
          <p:cNvSpPr txBox="1"/>
          <p:nvPr/>
        </p:nvSpPr>
        <p:spPr>
          <a:xfrm>
            <a:off x="1293226" y="3291311"/>
            <a:ext cx="4178544" cy="784830"/>
          </a:xfrm>
          <a:prstGeom prst="rect">
            <a:avLst/>
          </a:prstGeom>
          <a:noFill/>
        </p:spPr>
        <p:txBody>
          <a:bodyPr wrap="square">
            <a:spAutoFit/>
          </a:bodyPr>
          <a:lstStyle/>
          <a:p>
            <a:endParaRPr lang="en-US" sz="1500" dirty="0">
              <a:solidFill>
                <a:schemeClr val="bg1"/>
              </a:solidFill>
              <a:latin typeface="Inter"/>
            </a:endParaRPr>
          </a:p>
          <a:p>
            <a:pPr marL="257175" indent="-257175">
              <a:buFontTx/>
              <a:buChar char="-"/>
            </a:pPr>
            <a:endParaRPr lang="en-US" sz="1500" dirty="0">
              <a:solidFill>
                <a:schemeClr val="bg1"/>
              </a:solidFill>
              <a:latin typeface="Inter"/>
            </a:endParaRPr>
          </a:p>
          <a:p>
            <a:endParaRPr lang="en-IL" sz="1500" dirty="0">
              <a:solidFill>
                <a:schemeClr val="bg1"/>
              </a:solidFill>
            </a:endParaRPr>
          </a:p>
        </p:txBody>
      </p:sp>
      <p:sp>
        <p:nvSpPr>
          <p:cNvPr id="15" name="Content Placeholder 2">
            <a:extLst>
              <a:ext uri="{FF2B5EF4-FFF2-40B4-BE49-F238E27FC236}">
                <a16:creationId xmlns:a16="http://schemas.microsoft.com/office/drawing/2014/main" id="{238AD1DE-F4D9-257A-3F62-587FB0970B30}"/>
              </a:ext>
            </a:extLst>
          </p:cNvPr>
          <p:cNvSpPr txBox="1">
            <a:spLocks/>
          </p:cNvSpPr>
          <p:nvPr/>
        </p:nvSpPr>
        <p:spPr>
          <a:xfrm>
            <a:off x="659947" y="1160732"/>
            <a:ext cx="7824105" cy="1339482"/>
          </a:xfrm>
          <a:prstGeom prst="rect">
            <a:avLst/>
          </a:prstGeom>
          <a:ln>
            <a:noFill/>
          </a:ln>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1800" kern="0" dirty="0">
                <a:solidFill>
                  <a:schemeClr val="accent3"/>
                </a:solidFill>
                <a:cs typeface="Arial" charset="0"/>
              </a:rPr>
              <a:t>P</a:t>
            </a:r>
            <a:r>
              <a:rPr lang="en-US" sz="1800" kern="0" dirty="0">
                <a:cs typeface="Arial" charset="0"/>
              </a:rPr>
              <a:t>ayload </a:t>
            </a:r>
            <a:r>
              <a:rPr lang="en-US" sz="1800" kern="0" dirty="0">
                <a:solidFill>
                  <a:schemeClr val="accent3"/>
                </a:solidFill>
                <a:cs typeface="Arial" charset="0"/>
              </a:rPr>
              <a:t>A</a:t>
            </a:r>
            <a:r>
              <a:rPr lang="en-US" sz="1800" kern="0" dirty="0">
                <a:cs typeface="Arial" charset="0"/>
              </a:rPr>
              <a:t>ware </a:t>
            </a:r>
            <a:r>
              <a:rPr lang="en-US" sz="1800" kern="0" dirty="0">
                <a:solidFill>
                  <a:schemeClr val="accent3"/>
                </a:solidFill>
                <a:cs typeface="Arial" charset="0"/>
              </a:rPr>
              <a:t>N</a:t>
            </a:r>
            <a:r>
              <a:rPr lang="en-US" sz="1800" kern="0" dirty="0">
                <a:cs typeface="Arial" charset="0"/>
              </a:rPr>
              <a:t>etwork </a:t>
            </a:r>
            <a:r>
              <a:rPr lang="en-US" sz="1800" kern="0" dirty="0">
                <a:solidFill>
                  <a:schemeClr val="accent3"/>
                </a:solidFill>
                <a:cs typeface="Arial" charset="0"/>
              </a:rPr>
              <a:t>O</a:t>
            </a:r>
            <a:r>
              <a:rPr lang="en-US" sz="1800" kern="0" dirty="0">
                <a:cs typeface="Arial" charset="0"/>
              </a:rPr>
              <a:t>bservability will:</a:t>
            </a:r>
          </a:p>
          <a:p>
            <a:pPr marL="285750" indent="-285750" defTabSz="914400">
              <a:buFont typeface="Arial" panose="020B0604020202020204" pitchFamily="34" charset="0"/>
              <a:buChar char="•"/>
            </a:pPr>
            <a:r>
              <a:rPr lang="en-US" sz="1800" kern="0" dirty="0">
                <a:cs typeface="Arial" charset="0"/>
              </a:rPr>
              <a:t>Allow </a:t>
            </a:r>
            <a:r>
              <a:rPr lang="en-US" sz="1800" kern="0" dirty="0">
                <a:solidFill>
                  <a:schemeClr val="accent3"/>
                </a:solidFill>
                <a:cs typeface="Arial" charset="0"/>
              </a:rPr>
              <a:t>greater visibility </a:t>
            </a:r>
            <a:r>
              <a:rPr lang="en-US" sz="1800" kern="0" dirty="0">
                <a:cs typeface="Arial" charset="0"/>
              </a:rPr>
              <a:t>into the network by looking at payloads</a:t>
            </a:r>
          </a:p>
          <a:p>
            <a:pPr marL="285750" indent="-285750" defTabSz="914400">
              <a:buFont typeface="Arial" panose="020B0604020202020204" pitchFamily="34" charset="0"/>
              <a:buChar char="•"/>
            </a:pPr>
            <a:r>
              <a:rPr lang="en-US" sz="1800" kern="0" dirty="0">
                <a:solidFill>
                  <a:schemeClr val="accent3"/>
                </a:solidFill>
                <a:cs typeface="Arial" charset="0"/>
              </a:rPr>
              <a:t>Reduce the overhead </a:t>
            </a:r>
            <a:r>
              <a:rPr lang="en-US" sz="1800" kern="0" dirty="0">
                <a:cs typeface="Arial" charset="0"/>
              </a:rPr>
              <a:t>of capturing, transferring, and processing data</a:t>
            </a:r>
          </a:p>
          <a:p>
            <a:pPr defTabSz="914400"/>
            <a:endParaRPr lang="en-US" sz="1800" kern="0" dirty="0">
              <a:cs typeface="Arial" charset="0"/>
            </a:endParaRPr>
          </a:p>
          <a:p>
            <a:pPr algn="just" defTabSz="914400"/>
            <a:endParaRPr lang="en-US" sz="1800" kern="0" dirty="0">
              <a:cs typeface="Arial" charset="0"/>
            </a:endParaRPr>
          </a:p>
          <a:p>
            <a:pPr defTabSz="914400"/>
            <a:endParaRPr lang="en-US" sz="1800" kern="0" dirty="0">
              <a:cs typeface="Arial" charset="0"/>
            </a:endParaRPr>
          </a:p>
        </p:txBody>
      </p:sp>
    </p:spTree>
    <p:extLst>
      <p:ext uri="{BB962C8B-B14F-4D97-AF65-F5344CB8AC3E}">
        <p14:creationId xmlns:p14="http://schemas.microsoft.com/office/powerpoint/2010/main" val="38342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3222278" y="1915141"/>
            <a:ext cx="2699443" cy="365363"/>
          </a:xfrm>
        </p:spPr>
        <p:txBody>
          <a:bodyPr/>
          <a:lstStyle/>
          <a:p>
            <a:pPr algn="ctr"/>
            <a:r>
              <a:rPr lang="en-US" sz="3200" b="1" dirty="0">
                <a:solidFill>
                  <a:schemeClr val="accent3"/>
                </a:solidFill>
              </a:rPr>
              <a:t>Thank you!!</a:t>
            </a:r>
            <a:br>
              <a:rPr lang="en-US" sz="3200" b="1" dirty="0">
                <a:solidFill>
                  <a:schemeClr val="accent3"/>
                </a:solidFill>
              </a:rPr>
            </a:br>
            <a:br>
              <a:rPr lang="en-US" sz="3200" b="1" dirty="0">
                <a:solidFill>
                  <a:schemeClr val="accent3"/>
                </a:solidFill>
              </a:rPr>
            </a:br>
            <a:r>
              <a:rPr lang="en-US" sz="3200" b="1" dirty="0">
                <a:solidFill>
                  <a:schemeClr val="accent3"/>
                </a:solidFill>
              </a:rPr>
              <a:t>Questions?</a:t>
            </a:r>
            <a:endParaRPr lang="en-IL" sz="3200" b="1" dirty="0">
              <a:solidFill>
                <a:schemeClr val="accent3"/>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16</a:t>
            </a:fld>
            <a:endParaRPr lang="en-US" dirty="0"/>
          </a:p>
        </p:txBody>
      </p:sp>
      <p:sp>
        <p:nvSpPr>
          <p:cNvPr id="3" name="Title 1">
            <a:extLst>
              <a:ext uri="{FF2B5EF4-FFF2-40B4-BE49-F238E27FC236}">
                <a16:creationId xmlns:a16="http://schemas.microsoft.com/office/drawing/2014/main" id="{589848D0-D084-46D1-F002-B20A3670949C}"/>
              </a:ext>
            </a:extLst>
          </p:cNvPr>
          <p:cNvSpPr txBox="1">
            <a:spLocks/>
          </p:cNvSpPr>
          <p:nvPr/>
        </p:nvSpPr>
        <p:spPr>
          <a:xfrm>
            <a:off x="3029245" y="3566755"/>
            <a:ext cx="3242117" cy="79575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accent4"/>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100" b="1" kern="0" dirty="0">
                <a:solidFill>
                  <a:schemeClr val="tx2"/>
                </a:solidFill>
              </a:rPr>
              <a:t>We can also be reached via :</a:t>
            </a:r>
          </a:p>
          <a:p>
            <a:pPr defTabSz="914400"/>
            <a:endParaRPr lang="en-US" sz="1100" b="1" kern="0" dirty="0">
              <a:solidFill>
                <a:schemeClr val="tx2"/>
              </a:solidFill>
            </a:endParaRPr>
          </a:p>
          <a:p>
            <a:pPr defTabSz="914400"/>
            <a:r>
              <a:rPr lang="en-US" sz="1100" b="1" kern="0" dirty="0">
                <a:solidFill>
                  <a:schemeClr val="tx2"/>
                </a:solidFill>
              </a:rPr>
              <a:t>IBM slack # </a:t>
            </a:r>
            <a:r>
              <a:rPr lang="en-US" sz="1100" b="1" kern="0" dirty="0" err="1">
                <a:solidFill>
                  <a:schemeClr val="tx2"/>
                </a:solidFill>
                <a:latin typeface="Courier" pitchFamily="2" charset="0"/>
              </a:rPr>
              <a:t>pano</a:t>
            </a:r>
            <a:endParaRPr lang="en-US" sz="1100" b="1" kern="0" dirty="0">
              <a:solidFill>
                <a:schemeClr val="tx2"/>
              </a:solidFill>
              <a:latin typeface="Courier" pitchFamily="2" charset="0"/>
            </a:endParaRPr>
          </a:p>
          <a:p>
            <a:pPr defTabSz="914400"/>
            <a:r>
              <a:rPr lang="en-US" sz="1100" b="1" kern="0" dirty="0">
                <a:solidFill>
                  <a:schemeClr val="tx2"/>
                </a:solidFill>
              </a:rPr>
              <a:t> RH slack # </a:t>
            </a:r>
            <a:r>
              <a:rPr lang="en-IN" sz="1100" b="1" i="0" dirty="0">
                <a:solidFill>
                  <a:schemeClr val="tx2"/>
                </a:solidFill>
                <a:effectLst/>
                <a:latin typeface="Courier" pitchFamily="2" charset="0"/>
              </a:rPr>
              <a:t>forum-network-observability</a:t>
            </a:r>
          </a:p>
          <a:p>
            <a:pPr defTabSz="914400"/>
            <a:r>
              <a:rPr lang="en-US" sz="1100" b="1" kern="0" dirty="0">
                <a:solidFill>
                  <a:schemeClr val="tx2"/>
                </a:solidFill>
              </a:rPr>
              <a:t> </a:t>
            </a:r>
            <a:endParaRPr lang="en-IL" sz="1100" b="1" kern="0" dirty="0">
              <a:solidFill>
                <a:schemeClr val="tx2"/>
              </a:solidFill>
            </a:endParaRPr>
          </a:p>
        </p:txBody>
      </p:sp>
    </p:spTree>
    <p:extLst>
      <p:ext uri="{BB962C8B-B14F-4D97-AF65-F5344CB8AC3E}">
        <p14:creationId xmlns:p14="http://schemas.microsoft.com/office/powerpoint/2010/main" val="3635857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28666" y="247217"/>
            <a:ext cx="4142232" cy="804672"/>
          </a:xfrm>
        </p:spPr>
        <p:txBody>
          <a:bodyPr/>
          <a:lstStyle/>
          <a:p>
            <a:r>
              <a:rPr lang="en-US" dirty="0"/>
              <a:t>BACKUP/MASTER SLIDES</a:t>
            </a:r>
            <a:br>
              <a:rPr lang="en-US" dirty="0"/>
            </a:b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a:extLst>
              <a:ext uri="{FF2B5EF4-FFF2-40B4-BE49-F238E27FC236}">
                <a16:creationId xmlns:a16="http://schemas.microsoft.com/office/drawing/2014/main" id="{2E361CAC-E732-C34D-A804-C3F678360BC1}"/>
              </a:ext>
            </a:extLst>
          </p:cNvPr>
          <p:cNvSpPr>
            <a:spLocks noGrp="1"/>
          </p:cNvSpPr>
          <p:nvPr>
            <p:ph type="sldNum" sz="quarter" idx="11"/>
          </p:nvPr>
        </p:nvSpPr>
        <p:spPr/>
        <p:txBody>
          <a:bodyPr/>
          <a:lstStyle/>
          <a:p>
            <a:fld id="{59395FB3-9C97-154F-86B2-7E381B951268}" type="slidenum">
              <a:rPr lang="en-US" smtClean="0"/>
              <a:pPr/>
              <a:t>17</a:t>
            </a:fld>
            <a:endParaRPr lang="en-US" dirty="0"/>
          </a:p>
        </p:txBody>
      </p:sp>
    </p:spTree>
    <p:extLst>
      <p:ext uri="{BB962C8B-B14F-4D97-AF65-F5344CB8AC3E}">
        <p14:creationId xmlns:p14="http://schemas.microsoft.com/office/powerpoint/2010/main" val="1828648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1" y="201168"/>
            <a:ext cx="8705021" cy="423300"/>
          </a:xfrm>
        </p:spPr>
        <p:txBody>
          <a:bodyPr/>
          <a:lstStyle/>
          <a:p>
            <a:r>
              <a:rPr lang="en-US" b="1" dirty="0">
                <a:solidFill>
                  <a:schemeClr val="bg1"/>
                </a:solidFill>
              </a:rPr>
              <a:t>What is </a:t>
            </a:r>
            <a:r>
              <a:rPr lang="en-US" b="1" dirty="0" err="1">
                <a:solidFill>
                  <a:schemeClr val="bg1"/>
                </a:solidFill>
              </a:rPr>
              <a:t>eBPF</a:t>
            </a:r>
            <a:r>
              <a:rPr lang="en-US" b="1" dirty="0">
                <a:solidFill>
                  <a:schemeClr val="bg1"/>
                </a:solidFill>
              </a:rPr>
              <a:t>?  </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18</a:t>
            </a:fld>
            <a:endParaRPr lang="en-US" dirty="0"/>
          </a:p>
        </p:txBody>
      </p:sp>
      <p:sp>
        <p:nvSpPr>
          <p:cNvPr id="8" name="TextBox 7">
            <a:extLst>
              <a:ext uri="{FF2B5EF4-FFF2-40B4-BE49-F238E27FC236}">
                <a16:creationId xmlns:a16="http://schemas.microsoft.com/office/drawing/2014/main" id="{35AC6597-B0FD-4F11-B604-7F17019F2F85}"/>
              </a:ext>
            </a:extLst>
          </p:cNvPr>
          <p:cNvSpPr txBox="1"/>
          <p:nvPr/>
        </p:nvSpPr>
        <p:spPr>
          <a:xfrm>
            <a:off x="737467" y="1120540"/>
            <a:ext cx="7615058" cy="1015663"/>
          </a:xfrm>
          <a:prstGeom prst="rect">
            <a:avLst/>
          </a:prstGeom>
          <a:noFill/>
        </p:spPr>
        <p:txBody>
          <a:bodyPr wrap="square">
            <a:spAutoFit/>
          </a:bodyPr>
          <a:lstStyle/>
          <a:p>
            <a:r>
              <a:rPr lang="en-US" sz="1500" b="1" dirty="0">
                <a:solidFill>
                  <a:schemeClr val="bg1"/>
                </a:solidFill>
              </a:rPr>
              <a:t>eBPF</a:t>
            </a:r>
            <a:r>
              <a:rPr lang="en-US" sz="1500" dirty="0">
                <a:solidFill>
                  <a:schemeClr val="bg1"/>
                </a:solidFill>
              </a:rPr>
              <a:t> is a revolutionary technology with origins in the </a:t>
            </a:r>
            <a:r>
              <a:rPr lang="en-US" sz="1500" b="1" dirty="0">
                <a:solidFill>
                  <a:schemeClr val="bg1"/>
                </a:solidFill>
              </a:rPr>
              <a:t>Linux kernel </a:t>
            </a:r>
            <a:r>
              <a:rPr lang="en-US" sz="1500" dirty="0">
                <a:solidFill>
                  <a:schemeClr val="bg1"/>
                </a:solidFill>
              </a:rPr>
              <a:t>that can run sandboxed programs in an operating system kernel. It is used to safely and efficiently extend the capabilities of the kernel </a:t>
            </a:r>
            <a:r>
              <a:rPr lang="en-US" sz="1500" b="1" dirty="0">
                <a:solidFill>
                  <a:srgbClr val="C00000"/>
                </a:solidFill>
              </a:rPr>
              <a:t>without</a:t>
            </a:r>
            <a:r>
              <a:rPr lang="en-US" sz="1500" dirty="0">
                <a:solidFill>
                  <a:schemeClr val="bg1"/>
                </a:solidFill>
              </a:rPr>
              <a:t> requiring to change kernel source code or load kernel modules.</a:t>
            </a:r>
            <a:endParaRPr lang="en-IL" sz="1500" dirty="0">
              <a:solidFill>
                <a:schemeClr val="bg1"/>
              </a:solidFill>
            </a:endParaRPr>
          </a:p>
        </p:txBody>
      </p:sp>
      <p:sp>
        <p:nvSpPr>
          <p:cNvPr id="6" name="TextBox 5">
            <a:extLst>
              <a:ext uri="{FF2B5EF4-FFF2-40B4-BE49-F238E27FC236}">
                <a16:creationId xmlns:a16="http://schemas.microsoft.com/office/drawing/2014/main" id="{524319B2-7583-4087-A77F-C423B1E3DF5C}"/>
              </a:ext>
            </a:extLst>
          </p:cNvPr>
          <p:cNvSpPr txBox="1"/>
          <p:nvPr/>
        </p:nvSpPr>
        <p:spPr>
          <a:xfrm>
            <a:off x="737467" y="4717741"/>
            <a:ext cx="4570952" cy="219291"/>
          </a:xfrm>
          <a:prstGeom prst="rect">
            <a:avLst/>
          </a:prstGeom>
          <a:noFill/>
        </p:spPr>
        <p:txBody>
          <a:bodyPr wrap="square">
            <a:spAutoFit/>
          </a:bodyPr>
          <a:lstStyle/>
          <a:p>
            <a:r>
              <a:rPr lang="en-US" sz="825" dirty="0">
                <a:solidFill>
                  <a:schemeClr val="bg1">
                    <a:lumMod val="50000"/>
                  </a:schemeClr>
                </a:solidFill>
              </a:rPr>
              <a:t>https://ebpf.io/</a:t>
            </a:r>
            <a:endParaRPr lang="en-IL" sz="825" dirty="0">
              <a:solidFill>
                <a:schemeClr val="bg1">
                  <a:lumMod val="50000"/>
                </a:schemeClr>
              </a:solidFill>
            </a:endParaRPr>
          </a:p>
        </p:txBody>
      </p:sp>
      <p:pic>
        <p:nvPicPr>
          <p:cNvPr id="7" name="Picture 6">
            <a:extLst>
              <a:ext uri="{FF2B5EF4-FFF2-40B4-BE49-F238E27FC236}">
                <a16:creationId xmlns:a16="http://schemas.microsoft.com/office/drawing/2014/main" id="{E3565E4E-DC70-420F-9DB8-8EF7FC87C267}"/>
              </a:ext>
            </a:extLst>
          </p:cNvPr>
          <p:cNvPicPr>
            <a:picLocks noChangeAspect="1"/>
          </p:cNvPicPr>
          <p:nvPr/>
        </p:nvPicPr>
        <p:blipFill>
          <a:blip r:embed="rId2"/>
          <a:stretch>
            <a:fillRect/>
          </a:stretch>
        </p:blipFill>
        <p:spPr>
          <a:xfrm>
            <a:off x="5284346" y="1984701"/>
            <a:ext cx="2700348" cy="2624235"/>
          </a:xfrm>
          <a:prstGeom prst="rect">
            <a:avLst/>
          </a:prstGeom>
        </p:spPr>
      </p:pic>
      <p:sp>
        <p:nvSpPr>
          <p:cNvPr id="10" name="TextBox 9">
            <a:extLst>
              <a:ext uri="{FF2B5EF4-FFF2-40B4-BE49-F238E27FC236}">
                <a16:creationId xmlns:a16="http://schemas.microsoft.com/office/drawing/2014/main" id="{1CE9FDF0-A5BA-4F80-8B5D-90DCB861DFF9}"/>
              </a:ext>
            </a:extLst>
          </p:cNvPr>
          <p:cNvSpPr txBox="1"/>
          <p:nvPr/>
        </p:nvSpPr>
        <p:spPr>
          <a:xfrm>
            <a:off x="4812607" y="4768838"/>
            <a:ext cx="3976727" cy="276999"/>
          </a:xfrm>
          <a:prstGeom prst="rect">
            <a:avLst/>
          </a:prstGeom>
          <a:noFill/>
        </p:spPr>
        <p:txBody>
          <a:bodyPr wrap="square">
            <a:spAutoFit/>
          </a:bodyPr>
          <a:lstStyle/>
          <a:p>
            <a:r>
              <a:rPr lang="en-IL" sz="1200" b="1" dirty="0">
                <a:solidFill>
                  <a:srgbClr val="C00000"/>
                </a:solidFill>
              </a:rPr>
              <a:t>https://github.com/netobserv/netobserv-ebpf-agent</a:t>
            </a:r>
          </a:p>
        </p:txBody>
      </p:sp>
      <p:sp>
        <p:nvSpPr>
          <p:cNvPr id="11" name="TextBox 10">
            <a:extLst>
              <a:ext uri="{FF2B5EF4-FFF2-40B4-BE49-F238E27FC236}">
                <a16:creationId xmlns:a16="http://schemas.microsoft.com/office/drawing/2014/main" id="{A32624F3-FDDB-428E-8662-FB53173A2947}"/>
              </a:ext>
            </a:extLst>
          </p:cNvPr>
          <p:cNvSpPr txBox="1"/>
          <p:nvPr/>
        </p:nvSpPr>
        <p:spPr>
          <a:xfrm>
            <a:off x="430212" y="2162888"/>
            <a:ext cx="4178544" cy="1938992"/>
          </a:xfrm>
          <a:prstGeom prst="rect">
            <a:avLst/>
          </a:prstGeom>
          <a:noFill/>
        </p:spPr>
        <p:txBody>
          <a:bodyPr wrap="square">
            <a:spAutoFit/>
          </a:bodyPr>
          <a:lstStyle/>
          <a:p>
            <a:r>
              <a:rPr lang="en-US" sz="1500" b="1" dirty="0">
                <a:solidFill>
                  <a:schemeClr val="bg1"/>
                </a:solidFill>
                <a:latin typeface="Calibri" panose="020F0502020204030204" pitchFamily="34" charset="0"/>
                <a:ea typeface="+mj-ea"/>
                <a:cs typeface="+mj-cs"/>
              </a:rPr>
              <a:t>Network Observability details:</a:t>
            </a:r>
          </a:p>
          <a:p>
            <a:pPr marL="257175" indent="-257175">
              <a:buFontTx/>
              <a:buChar char="-"/>
            </a:pPr>
            <a:r>
              <a:rPr lang="en-US" sz="1500" dirty="0">
                <a:solidFill>
                  <a:schemeClr val="bg1"/>
                </a:solidFill>
                <a:latin typeface="Inter"/>
              </a:rPr>
              <a:t>Using </a:t>
            </a:r>
            <a:r>
              <a:rPr lang="en-US" sz="1500" dirty="0" err="1">
                <a:solidFill>
                  <a:schemeClr val="bg1"/>
                </a:solidFill>
                <a:latin typeface="Inter"/>
              </a:rPr>
              <a:t>tc</a:t>
            </a:r>
            <a:r>
              <a:rPr lang="en-US" sz="1500" dirty="0">
                <a:solidFill>
                  <a:schemeClr val="bg1"/>
                </a:solidFill>
                <a:latin typeface="Inter"/>
              </a:rPr>
              <a:t> (traffic control) eBPF hook </a:t>
            </a:r>
          </a:p>
          <a:p>
            <a:pPr marL="257175" indent="-257175">
              <a:buFontTx/>
              <a:buChar char="-"/>
            </a:pPr>
            <a:r>
              <a:rPr lang="en-US" sz="1500" dirty="0">
                <a:solidFill>
                  <a:schemeClr val="bg1"/>
                </a:solidFill>
                <a:latin typeface="Inter"/>
              </a:rPr>
              <a:t>User space in golang, Kernel in C</a:t>
            </a:r>
          </a:p>
          <a:p>
            <a:pPr marL="257175" indent="-257175">
              <a:buFontTx/>
              <a:buChar char="-"/>
            </a:pPr>
            <a:r>
              <a:rPr lang="en-US" sz="1500" dirty="0">
                <a:solidFill>
                  <a:schemeClr val="bg1"/>
                </a:solidFill>
                <a:latin typeface="Inter"/>
              </a:rPr>
              <a:t>Simple conf (exclude/include interfaces etc … ) </a:t>
            </a:r>
          </a:p>
          <a:p>
            <a:pPr marL="257175" indent="-257175">
              <a:buFontTx/>
              <a:buChar char="-"/>
            </a:pPr>
            <a:r>
              <a:rPr lang="en-US" sz="1500" dirty="0">
                <a:solidFill>
                  <a:schemeClr val="bg1"/>
                </a:solidFill>
                <a:latin typeface="Inter"/>
              </a:rPr>
              <a:t>Capture flows </a:t>
            </a:r>
          </a:p>
          <a:p>
            <a:endParaRPr lang="en-US" sz="1500" dirty="0">
              <a:solidFill>
                <a:schemeClr val="bg1"/>
              </a:solidFill>
              <a:latin typeface="Inter"/>
            </a:endParaRPr>
          </a:p>
          <a:p>
            <a:pPr marL="257175" indent="-257175">
              <a:buFontTx/>
              <a:buChar char="-"/>
            </a:pPr>
            <a:endParaRPr lang="en-US" sz="1500" dirty="0">
              <a:solidFill>
                <a:schemeClr val="bg1"/>
              </a:solidFill>
              <a:latin typeface="Inter"/>
            </a:endParaRPr>
          </a:p>
          <a:p>
            <a:endParaRPr lang="en-IL" sz="1500" dirty="0">
              <a:solidFill>
                <a:schemeClr val="bg1"/>
              </a:solidFill>
            </a:endParaRPr>
          </a:p>
        </p:txBody>
      </p:sp>
      <p:pic>
        <p:nvPicPr>
          <p:cNvPr id="14" name="Picture 13">
            <a:extLst>
              <a:ext uri="{FF2B5EF4-FFF2-40B4-BE49-F238E27FC236}">
                <a16:creationId xmlns:a16="http://schemas.microsoft.com/office/drawing/2014/main" id="{A8A28485-4191-4BE4-8088-D55D4F1CCC90}"/>
              </a:ext>
            </a:extLst>
          </p:cNvPr>
          <p:cNvPicPr>
            <a:picLocks noChangeAspect="1"/>
          </p:cNvPicPr>
          <p:nvPr/>
        </p:nvPicPr>
        <p:blipFill>
          <a:blip r:embed="rId3"/>
          <a:stretch>
            <a:fillRect/>
          </a:stretch>
        </p:blipFill>
        <p:spPr>
          <a:xfrm>
            <a:off x="419888" y="3721531"/>
            <a:ext cx="4570952" cy="524452"/>
          </a:xfrm>
          <a:prstGeom prst="rect">
            <a:avLst/>
          </a:prstGeom>
        </p:spPr>
      </p:pic>
      <p:sp>
        <p:nvSpPr>
          <p:cNvPr id="16" name="TextBox 15">
            <a:extLst>
              <a:ext uri="{FF2B5EF4-FFF2-40B4-BE49-F238E27FC236}">
                <a16:creationId xmlns:a16="http://schemas.microsoft.com/office/drawing/2014/main" id="{437AD7D3-41B1-4480-9BF8-6447C219A654}"/>
              </a:ext>
            </a:extLst>
          </p:cNvPr>
          <p:cNvSpPr txBox="1"/>
          <p:nvPr/>
        </p:nvSpPr>
        <p:spPr>
          <a:xfrm>
            <a:off x="429528" y="3386783"/>
            <a:ext cx="3740952" cy="276999"/>
          </a:xfrm>
          <a:prstGeom prst="rect">
            <a:avLst/>
          </a:prstGeom>
          <a:noFill/>
        </p:spPr>
        <p:txBody>
          <a:bodyPr wrap="square">
            <a:spAutoFit/>
          </a:bodyPr>
          <a:lstStyle/>
          <a:p>
            <a:r>
              <a:rPr lang="en-US" sz="1200" b="1" dirty="0">
                <a:solidFill>
                  <a:srgbClr val="C00000"/>
                </a:solidFill>
              </a:rPr>
              <a:t>../</a:t>
            </a:r>
            <a:r>
              <a:rPr lang="en-IL" sz="1200" b="1" dirty="0">
                <a:solidFill>
                  <a:srgbClr val="C00000"/>
                </a:solidFill>
              </a:rPr>
              <a:t>examples/</a:t>
            </a:r>
            <a:r>
              <a:rPr lang="en-IL" sz="1200" b="1" dirty="0" err="1">
                <a:solidFill>
                  <a:srgbClr val="C00000"/>
                </a:solidFill>
              </a:rPr>
              <a:t>flowlogs</a:t>
            </a:r>
            <a:r>
              <a:rPr lang="en-IL" sz="1200" b="1" dirty="0">
                <a:solidFill>
                  <a:srgbClr val="C00000"/>
                </a:solidFill>
              </a:rPr>
              <a:t>-dump</a:t>
            </a:r>
          </a:p>
        </p:txBody>
      </p:sp>
      <p:sp>
        <p:nvSpPr>
          <p:cNvPr id="21" name="Rounded Rectangle 20">
            <a:extLst>
              <a:ext uri="{FF2B5EF4-FFF2-40B4-BE49-F238E27FC236}">
                <a16:creationId xmlns:a16="http://schemas.microsoft.com/office/drawing/2014/main" id="{02DDC62C-BE5F-B2D1-B77F-8B79CDE9C855}"/>
              </a:ext>
            </a:extLst>
          </p:cNvPr>
          <p:cNvSpPr/>
          <p:nvPr/>
        </p:nvSpPr>
        <p:spPr bwMode="auto">
          <a:xfrm>
            <a:off x="3253247" y="41004"/>
            <a:ext cx="1635606" cy="744528"/>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B5A967D4-CC2B-2457-6DD2-F41B6982FC87}"/>
              </a:ext>
            </a:extLst>
          </p:cNvPr>
          <p:cNvGrpSpPr/>
          <p:nvPr/>
        </p:nvGrpSpPr>
        <p:grpSpPr>
          <a:xfrm>
            <a:off x="3362265" y="87064"/>
            <a:ext cx="5673715" cy="628553"/>
            <a:chOff x="716281" y="2227777"/>
            <a:chExt cx="7443765" cy="841817"/>
          </a:xfrm>
        </p:grpSpPr>
        <p:cxnSp>
          <p:nvCxnSpPr>
            <p:cNvPr id="22" name="Straight Arrow Connector 21">
              <a:extLst>
                <a:ext uri="{FF2B5EF4-FFF2-40B4-BE49-F238E27FC236}">
                  <a16:creationId xmlns:a16="http://schemas.microsoft.com/office/drawing/2014/main" id="{E3B8B136-A283-B553-04DB-42626CCFC7E1}"/>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92DD0082-F9F8-4C07-EF9D-549C517793F7}"/>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91E522A-C5AC-3EB6-CC05-3519EB43D21D}"/>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9C62744-854F-16D1-BA35-C0D5C36D45EE}"/>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7" name="Rectangle: Rounded Corners 5">
              <a:extLst>
                <a:ext uri="{FF2B5EF4-FFF2-40B4-BE49-F238E27FC236}">
                  <a16:creationId xmlns:a16="http://schemas.microsoft.com/office/drawing/2014/main" id="{0583F30F-934B-2908-C18A-CD88A0FE3A5A}"/>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8" name="Rectangle: Rounded Corners 11">
              <a:extLst>
                <a:ext uri="{FF2B5EF4-FFF2-40B4-BE49-F238E27FC236}">
                  <a16:creationId xmlns:a16="http://schemas.microsoft.com/office/drawing/2014/main" id="{06ADB283-1AE4-6E5A-3544-F21954E90C73}"/>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9" name="Rectangle: Rounded Corners 15">
              <a:extLst>
                <a:ext uri="{FF2B5EF4-FFF2-40B4-BE49-F238E27FC236}">
                  <a16:creationId xmlns:a16="http://schemas.microsoft.com/office/drawing/2014/main" id="{0DBC76CE-0156-01ED-9B49-3C01F54533B2}"/>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30" name="Straight Arrow Connector 29">
              <a:extLst>
                <a:ext uri="{FF2B5EF4-FFF2-40B4-BE49-F238E27FC236}">
                  <a16:creationId xmlns:a16="http://schemas.microsoft.com/office/drawing/2014/main" id="{DC645B69-7012-6ADC-9212-D953483D52A3}"/>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1" name="Rectangle: Rounded Corners 2">
              <a:extLst>
                <a:ext uri="{FF2B5EF4-FFF2-40B4-BE49-F238E27FC236}">
                  <a16:creationId xmlns:a16="http://schemas.microsoft.com/office/drawing/2014/main" id="{7D84A55B-5FA4-3170-35D6-049AB3D44A9E}"/>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32" name="Straight Arrow Connector 31">
              <a:extLst>
                <a:ext uri="{FF2B5EF4-FFF2-40B4-BE49-F238E27FC236}">
                  <a16:creationId xmlns:a16="http://schemas.microsoft.com/office/drawing/2014/main" id="{61F0B826-A4C3-08AC-CC16-9F11EF684210}"/>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3" name="Rectangle: Rounded Corners 11">
              <a:extLst>
                <a:ext uri="{FF2B5EF4-FFF2-40B4-BE49-F238E27FC236}">
                  <a16:creationId xmlns:a16="http://schemas.microsoft.com/office/drawing/2014/main" id="{405C2D85-A026-0F75-964F-90B08484338F}"/>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4" name="Rectangle: Rounded Corners 11">
              <a:extLst>
                <a:ext uri="{FF2B5EF4-FFF2-40B4-BE49-F238E27FC236}">
                  <a16:creationId xmlns:a16="http://schemas.microsoft.com/office/drawing/2014/main" id="{1E171E42-F823-5426-B577-558B4156DBA7}"/>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5" name="Rectangle: Rounded Corners 11">
              <a:extLst>
                <a:ext uri="{FF2B5EF4-FFF2-40B4-BE49-F238E27FC236}">
                  <a16:creationId xmlns:a16="http://schemas.microsoft.com/office/drawing/2014/main" id="{8796524E-40BB-0E53-CFB9-9CC20DE8202B}"/>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29566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165118" y="159089"/>
            <a:ext cx="2884776" cy="425838"/>
          </a:xfrm>
        </p:spPr>
        <p:txBody>
          <a:bodyPr/>
          <a:lstStyle/>
          <a:p>
            <a:r>
              <a:rPr lang="en-US" b="1" dirty="0">
                <a:solidFill>
                  <a:schemeClr val="bg1"/>
                </a:solidFill>
              </a:rPr>
              <a:t>What is </a:t>
            </a:r>
            <a:r>
              <a:rPr lang="en-US" b="1" dirty="0" err="1">
                <a:solidFill>
                  <a:schemeClr val="bg1"/>
                </a:solidFill>
              </a:rPr>
              <a:t>Zeek</a:t>
            </a:r>
            <a:r>
              <a:rPr lang="en-US" b="1" dirty="0">
                <a:solidFill>
                  <a:schemeClr val="bg1"/>
                </a:solidFill>
              </a:rPr>
              <a:t>? </a:t>
            </a:r>
            <a:br>
              <a:rPr lang="en-US" b="1" dirty="0">
                <a:solidFill>
                  <a:schemeClr val="bg1"/>
                </a:solidFill>
              </a:rPr>
            </a:br>
            <a:r>
              <a:rPr lang="en-US" b="1" dirty="0">
                <a:solidFill>
                  <a:schemeClr val="bg1"/>
                </a:solidFill>
              </a:rPr>
              <a:t>An Intrusion Detection System</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19</a:t>
            </a:fld>
            <a:endParaRPr lang="en-US" dirty="0"/>
          </a:p>
        </p:txBody>
      </p:sp>
      <p:pic>
        <p:nvPicPr>
          <p:cNvPr id="1026" name="Picture 2" descr="The Zeek Network Security Monitor">
            <a:extLst>
              <a:ext uri="{FF2B5EF4-FFF2-40B4-BE49-F238E27FC236}">
                <a16:creationId xmlns:a16="http://schemas.microsoft.com/office/drawing/2014/main" id="{C16A133A-5784-B8EB-EEB3-291BAA9A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925" y="1221550"/>
            <a:ext cx="2626391" cy="8711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eek-IDS Professional Services – Critical Path Security">
            <a:extLst>
              <a:ext uri="{FF2B5EF4-FFF2-40B4-BE49-F238E27FC236}">
                <a16:creationId xmlns:a16="http://schemas.microsoft.com/office/drawing/2014/main" id="{71593CF7-5F31-16BE-84DF-085E72495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520" y="1232328"/>
            <a:ext cx="864127" cy="826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application&#10;&#10;Description automatically generated">
            <a:extLst>
              <a:ext uri="{FF2B5EF4-FFF2-40B4-BE49-F238E27FC236}">
                <a16:creationId xmlns:a16="http://schemas.microsoft.com/office/drawing/2014/main" id="{3B9CAD64-2FB6-8872-3064-BCF9609ED6B7}"/>
              </a:ext>
            </a:extLst>
          </p:cNvPr>
          <p:cNvPicPr>
            <a:picLocks noChangeAspect="1"/>
          </p:cNvPicPr>
          <p:nvPr/>
        </p:nvPicPr>
        <p:blipFill>
          <a:blip r:embed="rId4"/>
          <a:stretch>
            <a:fillRect/>
          </a:stretch>
        </p:blipFill>
        <p:spPr>
          <a:xfrm>
            <a:off x="6136233" y="1894446"/>
            <a:ext cx="2584307" cy="1954892"/>
          </a:xfrm>
          <a:prstGeom prst="rect">
            <a:avLst/>
          </a:prstGeom>
        </p:spPr>
      </p:pic>
      <p:sp>
        <p:nvSpPr>
          <p:cNvPr id="7" name="TextBox 6">
            <a:extLst>
              <a:ext uri="{FF2B5EF4-FFF2-40B4-BE49-F238E27FC236}">
                <a16:creationId xmlns:a16="http://schemas.microsoft.com/office/drawing/2014/main" id="{E2564779-8A65-5961-927B-3576B05E2C23}"/>
              </a:ext>
            </a:extLst>
          </p:cNvPr>
          <p:cNvSpPr txBox="1"/>
          <p:nvPr/>
        </p:nvSpPr>
        <p:spPr>
          <a:xfrm>
            <a:off x="257807" y="2200161"/>
            <a:ext cx="5878426" cy="2246769"/>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bg1"/>
                </a:solidFill>
              </a:rPr>
              <a:t>An </a:t>
            </a:r>
            <a:r>
              <a:rPr lang="en-US" sz="1400" dirty="0">
                <a:solidFill>
                  <a:schemeClr val="accent3"/>
                </a:solidFill>
              </a:rPr>
              <a:t>open-source</a:t>
            </a:r>
            <a:r>
              <a:rPr lang="en-US" sz="1400" dirty="0">
                <a:solidFill>
                  <a:schemeClr val="bg1"/>
                </a:solidFill>
              </a:rPr>
              <a:t> network security monitoring system.</a:t>
            </a:r>
          </a:p>
          <a:p>
            <a:pPr marL="171450" indent="-171450">
              <a:buFont typeface="Arial" panose="020B0604020202020204" pitchFamily="34" charset="0"/>
              <a:buChar char="•"/>
            </a:pPr>
            <a:r>
              <a:rPr lang="en-US" sz="1400" dirty="0">
                <a:solidFill>
                  <a:schemeClr val="bg1"/>
                </a:solidFill>
              </a:rPr>
              <a:t>Has a </a:t>
            </a:r>
            <a:r>
              <a:rPr lang="en-US" sz="1400" dirty="0">
                <a:solidFill>
                  <a:schemeClr val="accent3"/>
                </a:solidFill>
              </a:rPr>
              <a:t>BSD License</a:t>
            </a:r>
            <a:r>
              <a:rPr lang="en-US" sz="1400" dirty="0">
                <a:solidFill>
                  <a:schemeClr val="bg1"/>
                </a:solidFill>
              </a:rPr>
              <a:t>.</a:t>
            </a:r>
          </a:p>
          <a:p>
            <a:pPr marL="171450" indent="-171450">
              <a:buFont typeface="Arial" panose="020B0604020202020204" pitchFamily="34" charset="0"/>
              <a:buChar char="•"/>
            </a:pPr>
            <a:r>
              <a:rPr lang="en-US" sz="1400" dirty="0">
                <a:solidFill>
                  <a:schemeClr val="bg1"/>
                </a:solidFill>
              </a:rPr>
              <a:t>Primarily used as an </a:t>
            </a:r>
            <a:r>
              <a:rPr lang="en-US" sz="1400" dirty="0">
                <a:solidFill>
                  <a:schemeClr val="accent3"/>
                </a:solidFill>
              </a:rPr>
              <a:t>intrusion detection system </a:t>
            </a:r>
            <a:r>
              <a:rPr lang="en-US" sz="1400" dirty="0">
                <a:solidFill>
                  <a:schemeClr val="bg1"/>
                </a:solidFill>
              </a:rPr>
              <a:t>(IDS).</a:t>
            </a:r>
          </a:p>
          <a:p>
            <a:pPr marL="171450" indent="-171450">
              <a:buFont typeface="Arial" panose="020B0604020202020204" pitchFamily="34" charset="0"/>
              <a:buChar char="•"/>
            </a:pPr>
            <a:r>
              <a:rPr lang="en-US" sz="1400" dirty="0">
                <a:solidFill>
                  <a:schemeClr val="accent3"/>
                </a:solidFill>
              </a:rPr>
              <a:t>Analyzes</a:t>
            </a:r>
            <a:r>
              <a:rPr lang="en-US" sz="1400" dirty="0">
                <a:solidFill>
                  <a:schemeClr val="bg1"/>
                </a:solidFill>
              </a:rPr>
              <a:t> network traffic in real time and </a:t>
            </a:r>
            <a:r>
              <a:rPr lang="en-US" sz="1400" dirty="0">
                <a:solidFill>
                  <a:schemeClr val="accent3"/>
                </a:solidFill>
              </a:rPr>
              <a:t>generates</a:t>
            </a:r>
            <a:r>
              <a:rPr lang="en-US" sz="1400" dirty="0">
                <a:solidFill>
                  <a:schemeClr val="bg1"/>
                </a:solidFill>
              </a:rPr>
              <a:t> high-level, human-readable network logs that provide detailed insights into network activity.</a:t>
            </a:r>
          </a:p>
          <a:p>
            <a:pPr marL="171450" indent="-171450">
              <a:buFont typeface="Arial" panose="020B0604020202020204" pitchFamily="34" charset="0"/>
              <a:buChar char="•"/>
            </a:pPr>
            <a:r>
              <a:rPr lang="en-US" sz="1400" dirty="0">
                <a:solidFill>
                  <a:schemeClr val="bg1"/>
                </a:solidFill>
              </a:rPr>
              <a:t>Has a </a:t>
            </a:r>
            <a:r>
              <a:rPr lang="en-US" sz="1400" dirty="0">
                <a:solidFill>
                  <a:schemeClr val="accent3"/>
                </a:solidFill>
              </a:rPr>
              <a:t>large and active user community</a:t>
            </a:r>
            <a:r>
              <a:rPr lang="en-US" sz="1400" dirty="0">
                <a:solidFill>
                  <a:schemeClr val="bg1"/>
                </a:solidFill>
              </a:rPr>
              <a:t>, and it is widely used by security teams in a variety of industries, including government, finance, healthcare, and technology.</a:t>
            </a:r>
          </a:p>
          <a:p>
            <a:pPr algn="l"/>
            <a:endParaRPr lang="en-US" sz="1400" dirty="0">
              <a:solidFill>
                <a:schemeClr val="bg1"/>
              </a:solidFill>
              <a:latin typeface="+mn-lt"/>
              <a:ea typeface="IBM Plex Sans" charset="0"/>
              <a:cs typeface="IBM Plex Sans" charset="0"/>
            </a:endParaRPr>
          </a:p>
        </p:txBody>
      </p:sp>
      <p:sp>
        <p:nvSpPr>
          <p:cNvPr id="9" name="TextBox 8">
            <a:extLst>
              <a:ext uri="{FF2B5EF4-FFF2-40B4-BE49-F238E27FC236}">
                <a16:creationId xmlns:a16="http://schemas.microsoft.com/office/drawing/2014/main" id="{6B1E5748-B349-BE7B-B4AA-F8ED7677B4C2}"/>
              </a:ext>
            </a:extLst>
          </p:cNvPr>
          <p:cNvSpPr txBox="1"/>
          <p:nvPr/>
        </p:nvSpPr>
        <p:spPr>
          <a:xfrm>
            <a:off x="6331679" y="3976808"/>
            <a:ext cx="2307078" cy="307777"/>
          </a:xfrm>
          <a:prstGeom prst="rect">
            <a:avLst/>
          </a:prstGeom>
          <a:noFill/>
        </p:spPr>
        <p:txBody>
          <a:bodyPr wrap="square" rtlCol="0">
            <a:spAutoFit/>
          </a:bodyPr>
          <a:lstStyle/>
          <a:p>
            <a:pPr algn="l"/>
            <a:r>
              <a:rPr lang="en-US" sz="1400" dirty="0">
                <a:solidFill>
                  <a:schemeClr val="bg1"/>
                </a:solidFill>
                <a:latin typeface="Courier" pitchFamily="2" charset="0"/>
                <a:ea typeface="IBM Plex Sans" charset="0"/>
                <a:cs typeface="IBM Plex Sans" charset="0"/>
              </a:rPr>
              <a:t>http://</a:t>
            </a:r>
            <a:r>
              <a:rPr lang="en-US" sz="1400" dirty="0" err="1">
                <a:solidFill>
                  <a:schemeClr val="bg1"/>
                </a:solidFill>
                <a:latin typeface="Courier" pitchFamily="2" charset="0"/>
                <a:ea typeface="IBM Plex Sans" charset="0"/>
                <a:cs typeface="IBM Plex Sans" charset="0"/>
              </a:rPr>
              <a:t>www.zeek.org</a:t>
            </a:r>
            <a:endParaRPr lang="en-US" sz="1400" dirty="0">
              <a:solidFill>
                <a:schemeClr val="bg1"/>
              </a:solidFill>
              <a:latin typeface="Courier" pitchFamily="2" charset="0"/>
              <a:ea typeface="IBM Plex Sans" charset="0"/>
              <a:cs typeface="IBM Plex Sans" charset="0"/>
            </a:endParaRPr>
          </a:p>
        </p:txBody>
      </p:sp>
      <p:sp>
        <p:nvSpPr>
          <p:cNvPr id="17" name="Rounded Rectangle 16">
            <a:extLst>
              <a:ext uri="{FF2B5EF4-FFF2-40B4-BE49-F238E27FC236}">
                <a16:creationId xmlns:a16="http://schemas.microsoft.com/office/drawing/2014/main" id="{1B3E3AC2-CF09-6E2F-9A92-E2765363280A}"/>
              </a:ext>
            </a:extLst>
          </p:cNvPr>
          <p:cNvSpPr/>
          <p:nvPr/>
        </p:nvSpPr>
        <p:spPr bwMode="auto">
          <a:xfrm>
            <a:off x="5036744" y="38370"/>
            <a:ext cx="672746" cy="751081"/>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0" name="TextBox 19">
            <a:extLst>
              <a:ext uri="{FF2B5EF4-FFF2-40B4-BE49-F238E27FC236}">
                <a16:creationId xmlns:a16="http://schemas.microsoft.com/office/drawing/2014/main" id="{145D96A7-397C-A375-7F28-84AFB54C296F}"/>
              </a:ext>
            </a:extLst>
          </p:cNvPr>
          <p:cNvSpPr txBox="1"/>
          <p:nvPr/>
        </p:nvSpPr>
        <p:spPr>
          <a:xfrm>
            <a:off x="688243" y="4437261"/>
            <a:ext cx="6930487" cy="369332"/>
          </a:xfrm>
          <a:prstGeom prst="rect">
            <a:avLst/>
          </a:prstGeom>
          <a:noFill/>
        </p:spPr>
        <p:txBody>
          <a:bodyPr wrap="none" rtlCol="0">
            <a:spAutoFit/>
          </a:bodyPr>
          <a:lstStyle/>
          <a:p>
            <a:pPr algn="l"/>
            <a:r>
              <a:rPr lang="en-US" sz="1800" dirty="0">
                <a:solidFill>
                  <a:srgbClr val="D12765"/>
                </a:solidFill>
                <a:latin typeface="+mn-lt"/>
                <a:ea typeface="IBM Plex Sans" charset="0"/>
                <a:cs typeface="IBM Plex Sans" charset="0"/>
              </a:rPr>
              <a:t>Modification</a:t>
            </a:r>
            <a:r>
              <a:rPr lang="en-US" sz="1800" dirty="0">
                <a:solidFill>
                  <a:schemeClr val="bg1"/>
                </a:solidFill>
                <a:latin typeface="+mn-lt"/>
                <a:ea typeface="IBM Plex Sans" charset="0"/>
                <a:cs typeface="IBM Plex Sans" charset="0"/>
              </a:rPr>
              <a:t>: Added support to read PCAP files over TCP sockets</a:t>
            </a:r>
          </a:p>
        </p:txBody>
      </p:sp>
      <p:grpSp>
        <p:nvGrpSpPr>
          <p:cNvPr id="3" name="Group 2">
            <a:extLst>
              <a:ext uri="{FF2B5EF4-FFF2-40B4-BE49-F238E27FC236}">
                <a16:creationId xmlns:a16="http://schemas.microsoft.com/office/drawing/2014/main" id="{264D1CED-B30D-2784-7304-E7846BD0C9E5}"/>
              </a:ext>
            </a:extLst>
          </p:cNvPr>
          <p:cNvGrpSpPr/>
          <p:nvPr/>
        </p:nvGrpSpPr>
        <p:grpSpPr>
          <a:xfrm>
            <a:off x="3362265" y="87064"/>
            <a:ext cx="5673715" cy="628553"/>
            <a:chOff x="716281" y="2227777"/>
            <a:chExt cx="7443765" cy="841817"/>
          </a:xfrm>
        </p:grpSpPr>
        <p:cxnSp>
          <p:nvCxnSpPr>
            <p:cNvPr id="18" name="Straight Arrow Connector 17">
              <a:extLst>
                <a:ext uri="{FF2B5EF4-FFF2-40B4-BE49-F238E27FC236}">
                  <a16:creationId xmlns:a16="http://schemas.microsoft.com/office/drawing/2014/main" id="{6CF400EB-E168-4321-D56A-7798E24599CA}"/>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3FA58CE-99C2-F390-342D-70D90E7079B9}"/>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D16694D-69B9-3EDF-130C-B6B6CB193909}"/>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CCF79DE-9A73-90EA-30FA-250F7A2E0DDB}"/>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5">
              <a:extLst>
                <a:ext uri="{FF2B5EF4-FFF2-40B4-BE49-F238E27FC236}">
                  <a16:creationId xmlns:a16="http://schemas.microsoft.com/office/drawing/2014/main" id="{5906F408-CB36-7C43-EF26-1FFF2E6F9E4E}"/>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5" name="Rectangle: Rounded Corners 11">
              <a:extLst>
                <a:ext uri="{FF2B5EF4-FFF2-40B4-BE49-F238E27FC236}">
                  <a16:creationId xmlns:a16="http://schemas.microsoft.com/office/drawing/2014/main" id="{F73B41DC-3B92-ACC6-CE60-ABCAC2EBE526}"/>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6" name="Rectangle: Rounded Corners 15">
              <a:extLst>
                <a:ext uri="{FF2B5EF4-FFF2-40B4-BE49-F238E27FC236}">
                  <a16:creationId xmlns:a16="http://schemas.microsoft.com/office/drawing/2014/main" id="{588BEC31-EB4D-6137-A217-96DF9FA4C9D0}"/>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7" name="Straight Arrow Connector 26">
              <a:extLst>
                <a:ext uri="{FF2B5EF4-FFF2-40B4-BE49-F238E27FC236}">
                  <a16:creationId xmlns:a16="http://schemas.microsoft.com/office/drawing/2014/main" id="{8F577900-A9F8-5768-3D2F-42B86ECD72CF}"/>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Rectangle: Rounded Corners 2">
              <a:extLst>
                <a:ext uri="{FF2B5EF4-FFF2-40B4-BE49-F238E27FC236}">
                  <a16:creationId xmlns:a16="http://schemas.microsoft.com/office/drawing/2014/main" id="{F7A934C5-6419-C34F-25C4-DE8D33544A1D}"/>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9" name="Straight Arrow Connector 28">
              <a:extLst>
                <a:ext uri="{FF2B5EF4-FFF2-40B4-BE49-F238E27FC236}">
                  <a16:creationId xmlns:a16="http://schemas.microsoft.com/office/drawing/2014/main" id="{AE431EE5-139E-DE8D-C47C-211D383301ED}"/>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Rectangle: Rounded Corners 11">
              <a:extLst>
                <a:ext uri="{FF2B5EF4-FFF2-40B4-BE49-F238E27FC236}">
                  <a16:creationId xmlns:a16="http://schemas.microsoft.com/office/drawing/2014/main" id="{DBB047D8-EEB0-2BFF-1EC8-1041B16629E7}"/>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1" name="Rectangle: Rounded Corners 11">
              <a:extLst>
                <a:ext uri="{FF2B5EF4-FFF2-40B4-BE49-F238E27FC236}">
                  <a16:creationId xmlns:a16="http://schemas.microsoft.com/office/drawing/2014/main" id="{EBE1976D-B165-37BE-9661-2617BDC78047}"/>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2" name="Rectangle: Rounded Corners 11">
              <a:extLst>
                <a:ext uri="{FF2B5EF4-FFF2-40B4-BE49-F238E27FC236}">
                  <a16:creationId xmlns:a16="http://schemas.microsoft.com/office/drawing/2014/main" id="{8AFE9FB7-2FEF-2982-640C-6BA0654C2ADF}"/>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2322711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9455" y="219456"/>
            <a:ext cx="7430282" cy="804672"/>
          </a:xfrm>
        </p:spPr>
        <p:txBody>
          <a:bodyPr anchor="t">
            <a:normAutofit/>
          </a:bodyPr>
          <a:lstStyle/>
          <a:p>
            <a:r>
              <a:rPr lang="en-US" sz="2400" b="1" dirty="0"/>
              <a:t>Idea: Payload Aware Network Observability</a:t>
            </a:r>
            <a:endParaRPr lang="en-IL" sz="2400"/>
          </a:p>
        </p:txBody>
      </p:sp>
      <p:sp>
        <p:nvSpPr>
          <p:cNvPr id="3" name="Content Placeholder 2">
            <a:extLst>
              <a:ext uri="{FF2B5EF4-FFF2-40B4-BE49-F238E27FC236}">
                <a16:creationId xmlns:a16="http://schemas.microsoft.com/office/drawing/2014/main" id="{02C3AA52-ABA4-458D-B6E4-219CBBFF646A}"/>
              </a:ext>
            </a:extLst>
          </p:cNvPr>
          <p:cNvSpPr>
            <a:spLocks noGrp="1"/>
          </p:cNvSpPr>
          <p:nvPr>
            <p:ph type="body" sz="quarter" idx="12"/>
          </p:nvPr>
        </p:nvSpPr>
        <p:spPr>
          <a:xfrm>
            <a:off x="334051" y="1692897"/>
            <a:ext cx="8475898" cy="2228776"/>
          </a:xfrm>
        </p:spPr>
        <p:txBody>
          <a:bodyPr>
            <a:normAutofit fontScale="25000" lnSpcReduction="20000"/>
          </a:bodyPr>
          <a:lstStyle/>
          <a:p>
            <a:pPr algn="just"/>
            <a:endParaRPr lang="en-US" sz="6400" b="0" i="0" u="none" strike="noStrike" dirty="0">
              <a:solidFill>
                <a:schemeClr val="bg1"/>
              </a:solidFill>
              <a:effectLst/>
            </a:endParaRPr>
          </a:p>
          <a:p>
            <a:pPr algn="just"/>
            <a:r>
              <a:rPr lang="en-US" sz="6400" b="0" i="0" u="none" strike="noStrike" dirty="0">
                <a:solidFill>
                  <a:schemeClr val="bg1"/>
                </a:solidFill>
                <a:effectLst/>
              </a:rPr>
              <a:t>Significant additional network observability information exists in the </a:t>
            </a:r>
            <a:r>
              <a:rPr lang="en-US" sz="6400" b="0" i="0" u="none" strike="noStrike" dirty="0">
                <a:solidFill>
                  <a:schemeClr val="accent3"/>
                </a:solidFill>
                <a:effectLst/>
              </a:rPr>
              <a:t>network</a:t>
            </a:r>
            <a:r>
              <a:rPr lang="en-US" sz="6400" b="0" i="0" u="none" strike="noStrike" dirty="0">
                <a:solidFill>
                  <a:schemeClr val="bg1"/>
                </a:solidFill>
                <a:effectLst/>
              </a:rPr>
              <a:t> </a:t>
            </a:r>
            <a:r>
              <a:rPr lang="en-US" sz="6400" b="0" i="0" u="none" strike="noStrike" dirty="0">
                <a:solidFill>
                  <a:schemeClr val="accent3"/>
                </a:solidFill>
                <a:effectLst/>
              </a:rPr>
              <a:t>payload</a:t>
            </a:r>
            <a:r>
              <a:rPr lang="en-US" sz="6400" b="0" i="0" u="none" strike="noStrike" dirty="0">
                <a:solidFill>
                  <a:schemeClr val="bg1"/>
                </a:solidFill>
                <a:effectLst/>
              </a:rPr>
              <a:t> and this data is currently not used for observability.  For example, layer 5 protocols include:</a:t>
            </a:r>
          </a:p>
          <a:p>
            <a:pPr marL="857250" indent="-857250" algn="just">
              <a:buFont typeface="Arial" panose="020B0604020202020204" pitchFamily="34" charset="0"/>
              <a:buChar char="•"/>
            </a:pPr>
            <a:r>
              <a:rPr lang="en-US" sz="6400" b="0" dirty="0"/>
              <a:t>BGP, DNS, FTP, HTTP/HTTPS, IMAP, LDAP, NTP, OSPF, RTP, RTSP, SIP, etc.</a:t>
            </a:r>
            <a:endParaRPr lang="en-US" sz="6400" b="0" i="0" u="none" strike="noStrike" dirty="0">
              <a:solidFill>
                <a:schemeClr val="bg1"/>
              </a:solidFill>
              <a:effectLst/>
            </a:endParaRPr>
          </a:p>
          <a:p>
            <a:pPr algn="just"/>
            <a:endParaRPr lang="en-US" sz="6400" b="0" dirty="0"/>
          </a:p>
          <a:p>
            <a:pPr algn="just"/>
            <a:r>
              <a:rPr lang="en-US" sz="6400" b="0" dirty="0"/>
              <a:t>We know c</a:t>
            </a:r>
            <a:r>
              <a:rPr lang="en-US" sz="6400" b="0" i="0" u="none" strike="noStrike" dirty="0">
                <a:solidFill>
                  <a:schemeClr val="bg1"/>
                </a:solidFill>
                <a:effectLst/>
              </a:rPr>
              <a:t>ollecting payload data can be resource intensive.  Using programmable and selective technology (e.g., </a:t>
            </a:r>
            <a:r>
              <a:rPr lang="en-US" sz="6400" b="0" i="0" u="none" strike="noStrike" dirty="0" err="1">
                <a:solidFill>
                  <a:schemeClr val="bg1"/>
                </a:solidFill>
                <a:effectLst/>
              </a:rPr>
              <a:t>eBPF</a:t>
            </a:r>
            <a:r>
              <a:rPr lang="en-US" sz="6400" b="0" i="0" u="none" strike="noStrike" dirty="0">
                <a:solidFill>
                  <a:schemeClr val="bg1"/>
                </a:solidFill>
                <a:effectLst/>
              </a:rPr>
              <a:t>) to retrieve </a:t>
            </a:r>
            <a:r>
              <a:rPr lang="en-US" sz="6400" b="0" i="1" u="none" strike="noStrike" dirty="0">
                <a:solidFill>
                  <a:schemeClr val="accent3"/>
                </a:solidFill>
                <a:effectLst/>
              </a:rPr>
              <a:t>focused</a:t>
            </a:r>
            <a:r>
              <a:rPr lang="en-US" sz="6400" b="0" i="0" u="none" strike="noStrike" dirty="0">
                <a:solidFill>
                  <a:schemeClr val="bg1"/>
                </a:solidFill>
                <a:effectLst/>
              </a:rPr>
              <a:t> packets makes the usage of payload data </a:t>
            </a:r>
            <a:r>
              <a:rPr lang="en-US" sz="6400" b="0" i="1" u="none" strike="noStrike" dirty="0">
                <a:solidFill>
                  <a:schemeClr val="accent3"/>
                </a:solidFill>
                <a:effectLst/>
              </a:rPr>
              <a:t>practical</a:t>
            </a:r>
            <a:r>
              <a:rPr lang="en-US" sz="6400" b="0" i="0" u="none" strike="noStrike" dirty="0">
                <a:solidFill>
                  <a:schemeClr val="bg1"/>
                </a:solidFill>
                <a:effectLst/>
              </a:rPr>
              <a:t>.</a:t>
            </a:r>
          </a:p>
          <a:p>
            <a:pPr algn="just"/>
            <a:endParaRPr lang="en-US" sz="6400" b="0" i="0" u="none" strike="noStrike" dirty="0">
              <a:solidFill>
                <a:schemeClr val="bg1"/>
              </a:solidFill>
              <a:effectLst/>
            </a:endParaRPr>
          </a:p>
          <a:p>
            <a:endParaRPr lang="en-IL" sz="200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E8C80AFE-90ED-408D-8EC4-5DBA27B6C2C5}" type="slidenum">
              <a:rPr lang="en-US" smtClean="0"/>
              <a:pPr>
                <a:spcAft>
                  <a:spcPts val="600"/>
                </a:spcAft>
              </a:pPr>
              <a:t>2</a:t>
            </a:fld>
            <a:endParaRPr lang="en-US"/>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4294967295"/>
          </p:nvPr>
        </p:nvSpPr>
        <p:spPr/>
        <p:txBody>
          <a:bodyPr/>
          <a:lstStyle/>
          <a:p>
            <a:pPr>
              <a:spcAft>
                <a:spcPts val="600"/>
              </a:spcAft>
            </a:pPr>
            <a:fld id="{41856936-FB40-4CD4-BD45-96C98B2E538A}" type="datetime1">
              <a:rPr lang="en-US" smtClean="0"/>
              <a:pPr>
                <a:spcAft>
                  <a:spcPts val="600"/>
                </a:spcAft>
              </a:pPr>
              <a:t>8/23/23</a:t>
            </a:fld>
            <a:endParaRPr lang="en-US"/>
          </a:p>
        </p:txBody>
      </p:sp>
      <p:sp>
        <p:nvSpPr>
          <p:cNvPr id="7" name="TextBox 6">
            <a:extLst>
              <a:ext uri="{FF2B5EF4-FFF2-40B4-BE49-F238E27FC236}">
                <a16:creationId xmlns:a16="http://schemas.microsoft.com/office/drawing/2014/main" id="{C7B58B87-A103-0973-4E70-F6D367121A33}"/>
              </a:ext>
            </a:extLst>
          </p:cNvPr>
          <p:cNvSpPr txBox="1"/>
          <p:nvPr/>
        </p:nvSpPr>
        <p:spPr>
          <a:xfrm>
            <a:off x="1257300" y="4200898"/>
            <a:ext cx="6629400" cy="307777"/>
          </a:xfrm>
          <a:prstGeom prst="rect">
            <a:avLst/>
          </a:prstGeom>
          <a:noFill/>
          <a:ln>
            <a:solidFill>
              <a:schemeClr val="accent3"/>
            </a:solidFill>
          </a:ln>
        </p:spPr>
        <p:txBody>
          <a:bodyPr wrap="square">
            <a:spAutoFit/>
          </a:bodyPr>
          <a:lstStyle/>
          <a:p>
            <a:r>
              <a:rPr lang="en-US" sz="1400" b="1" dirty="0">
                <a:solidFill>
                  <a:schemeClr val="bg1"/>
                </a:solidFill>
                <a:cs typeface="Arial" charset="0"/>
              </a:rPr>
              <a:t>Goal is to provide </a:t>
            </a:r>
            <a:r>
              <a:rPr lang="en-US" sz="1400" b="1" dirty="0">
                <a:solidFill>
                  <a:schemeClr val="accent3"/>
                </a:solidFill>
                <a:cs typeface="Arial" charset="0"/>
              </a:rPr>
              <a:t>‘Payload Aware Network Observability’  </a:t>
            </a:r>
            <a:r>
              <a:rPr lang="en-US" sz="1400" b="1" dirty="0">
                <a:solidFill>
                  <a:schemeClr val="bg1"/>
                </a:solidFill>
                <a:cs typeface="Arial" charset="0"/>
              </a:rPr>
              <a:t>at minimal cost</a:t>
            </a:r>
            <a:endParaRPr lang="en-US" sz="1400" b="1" kern="1200" dirty="0">
              <a:solidFill>
                <a:schemeClr val="bg1"/>
              </a:solidFill>
              <a:cs typeface="Arial" charset="0"/>
            </a:endParaRPr>
          </a:p>
        </p:txBody>
      </p:sp>
      <p:sp>
        <p:nvSpPr>
          <p:cNvPr id="9" name="TextBox 8">
            <a:extLst>
              <a:ext uri="{FF2B5EF4-FFF2-40B4-BE49-F238E27FC236}">
                <a16:creationId xmlns:a16="http://schemas.microsoft.com/office/drawing/2014/main" id="{32AD90D3-E2A5-9F07-3E98-08ED953340A1}"/>
              </a:ext>
            </a:extLst>
          </p:cNvPr>
          <p:cNvSpPr txBox="1"/>
          <p:nvPr/>
        </p:nvSpPr>
        <p:spPr>
          <a:xfrm>
            <a:off x="1180890" y="1050735"/>
            <a:ext cx="5968327" cy="307777"/>
          </a:xfrm>
          <a:prstGeom prst="rect">
            <a:avLst/>
          </a:prstGeom>
          <a:noFill/>
          <a:ln>
            <a:solidFill>
              <a:schemeClr val="accent3"/>
            </a:solidFill>
          </a:ln>
        </p:spPr>
        <p:txBody>
          <a:bodyPr wrap="square">
            <a:spAutoFit/>
          </a:bodyPr>
          <a:lstStyle/>
          <a:p>
            <a:pPr algn="ctr"/>
            <a:r>
              <a:rPr lang="en-US" sz="1400" b="0" i="0" u="none" strike="noStrike" dirty="0">
                <a:solidFill>
                  <a:schemeClr val="bg1"/>
                </a:solidFill>
                <a:effectLst/>
              </a:rPr>
              <a:t>Network flow logs only capture data </a:t>
            </a:r>
            <a:r>
              <a:rPr lang="en-US" sz="1400" dirty="0">
                <a:solidFill>
                  <a:schemeClr val="bg1"/>
                </a:solidFill>
              </a:rPr>
              <a:t>of </a:t>
            </a:r>
            <a:r>
              <a:rPr lang="en-US" sz="1400" b="0" i="0" u="none" strike="noStrike" dirty="0">
                <a:solidFill>
                  <a:schemeClr val="accent3"/>
                </a:solidFill>
                <a:effectLst/>
              </a:rPr>
              <a:t>layers 3 and 4</a:t>
            </a:r>
            <a:r>
              <a:rPr lang="en-US" sz="1400" b="0" i="0" u="none" strike="noStrike" dirty="0">
                <a:solidFill>
                  <a:schemeClr val="bg1"/>
                </a:solidFill>
                <a:effectLst/>
              </a:rPr>
              <a:t>.</a:t>
            </a:r>
          </a:p>
        </p:txBody>
      </p:sp>
    </p:spTree>
    <p:extLst>
      <p:ext uri="{BB962C8B-B14F-4D97-AF65-F5344CB8AC3E}">
        <p14:creationId xmlns:p14="http://schemas.microsoft.com/office/powerpoint/2010/main" val="260037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Date Placeholder 5">
            <a:extLst>
              <a:ext uri="{FF2B5EF4-FFF2-40B4-BE49-F238E27FC236}">
                <a16:creationId xmlns:a16="http://schemas.microsoft.com/office/drawing/2014/main" id="{5FF638D0-68CA-4764-DC06-118D219F0B0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1pPr>
            <a:lvl2pPr marL="557213" indent="-214313">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2pPr>
            <a:lvl3pPr marL="8572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3pPr>
            <a:lvl4pPr marL="12001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4pPr>
            <a:lvl5pPr marL="15430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5pPr>
            <a:lvl6pPr marL="18859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6pPr>
            <a:lvl7pPr marL="22288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7pPr>
            <a:lvl8pPr marL="25717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8pPr>
            <a:lvl9pPr marL="29146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9pPr>
          </a:lstStyle>
          <a:p>
            <a:fld id="{F8B7F145-0477-B84A-81A7-749AE87E6354}" type="datetime1">
              <a:rPr lang="en-US" altLang="en-US" sz="825">
                <a:latin typeface="Trebuchet MS" panose="020B0703020202090204" pitchFamily="34" charset="0"/>
                <a:ea typeface="SimSun" panose="02010600030101010101" pitchFamily="2" charset="-122"/>
              </a:rPr>
              <a:pPr/>
              <a:t>8/23/23</a:t>
            </a:fld>
            <a:endParaRPr lang="en-US" altLang="en-US" sz="825">
              <a:latin typeface="Trebuchet MS" panose="020B0703020202090204" pitchFamily="34" charset="0"/>
              <a:ea typeface="SimSun" panose="02010600030101010101" pitchFamily="2" charset="-122"/>
            </a:endParaRPr>
          </a:p>
        </p:txBody>
      </p:sp>
      <p:sp>
        <p:nvSpPr>
          <p:cNvPr id="4103" name="Slide Number Placeholder 7">
            <a:extLst>
              <a:ext uri="{FF2B5EF4-FFF2-40B4-BE49-F238E27FC236}">
                <a16:creationId xmlns:a16="http://schemas.microsoft.com/office/drawing/2014/main" id="{4218A443-E250-594B-0B54-D236D27883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1pPr>
            <a:lvl2pPr marL="557213" indent="-214313">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2pPr>
            <a:lvl3pPr marL="8572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3pPr>
            <a:lvl4pPr marL="12001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4pPr>
            <a:lvl5pPr marL="15430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5pPr>
            <a:lvl6pPr marL="18859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6pPr>
            <a:lvl7pPr marL="22288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7pPr>
            <a:lvl8pPr marL="25717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8pPr>
            <a:lvl9pPr marL="29146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9pPr>
          </a:lstStyle>
          <a:p>
            <a:fld id="{C7AF8A3F-5966-9649-A0AE-624313B8073E}" type="slidenum">
              <a:rPr lang="en-US" altLang="en-US" sz="825">
                <a:latin typeface="Trebuchet MS" panose="020B0703020202090204" pitchFamily="34" charset="0"/>
                <a:ea typeface="SimSun" panose="02010600030101010101" pitchFamily="2" charset="-122"/>
              </a:rPr>
              <a:pPr/>
              <a:t>20</a:t>
            </a:fld>
            <a:endParaRPr lang="en-US" altLang="en-US" sz="825">
              <a:latin typeface="Trebuchet MS" panose="020B0703020202090204" pitchFamily="34" charset="0"/>
              <a:ea typeface="SimSun" panose="02010600030101010101" pitchFamily="2" charset="-122"/>
            </a:endParaRPr>
          </a:p>
        </p:txBody>
      </p:sp>
      <p:cxnSp>
        <p:nvCxnSpPr>
          <p:cNvPr id="7" name="Straight Arrow Connector 6">
            <a:extLst>
              <a:ext uri="{FF2B5EF4-FFF2-40B4-BE49-F238E27FC236}">
                <a16:creationId xmlns:a16="http://schemas.microsoft.com/office/drawing/2014/main" id="{744DF788-F51B-6CB7-D5C8-25B58252EB8E}"/>
              </a:ext>
            </a:extLst>
          </p:cNvPr>
          <p:cNvCxnSpPr>
            <a:cxnSpLocks/>
          </p:cNvCxnSpPr>
          <p:nvPr/>
        </p:nvCxnSpPr>
        <p:spPr bwMode="auto">
          <a:xfrm>
            <a:off x="5122016" y="571501"/>
            <a:ext cx="0" cy="4404581"/>
          </a:xfrm>
          <a:prstGeom prst="straightConnector1">
            <a:avLst/>
          </a:prstGeom>
          <a:ln w="254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B83C308-3E1A-EB99-A05F-24CEC6FAB58A}"/>
              </a:ext>
            </a:extLst>
          </p:cNvPr>
          <p:cNvCxnSpPr>
            <a:cxnSpLocks/>
          </p:cNvCxnSpPr>
          <p:nvPr/>
        </p:nvCxnSpPr>
        <p:spPr bwMode="auto">
          <a:xfrm>
            <a:off x="7152322" y="571500"/>
            <a:ext cx="0" cy="4395167"/>
          </a:xfrm>
          <a:prstGeom prst="straightConnector1">
            <a:avLst/>
          </a:prstGeom>
          <a:ln w="254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8084D54B-DA3C-AB95-EF30-D32DAF4919B9}"/>
              </a:ext>
            </a:extLst>
          </p:cNvPr>
          <p:cNvCxnSpPr>
            <a:cxnSpLocks/>
          </p:cNvCxnSpPr>
          <p:nvPr/>
        </p:nvCxnSpPr>
        <p:spPr bwMode="auto">
          <a:xfrm>
            <a:off x="5296816" y="633474"/>
            <a:ext cx="1680707" cy="271339"/>
          </a:xfrm>
          <a:prstGeom prst="straightConnector1">
            <a:avLst/>
          </a:prstGeom>
          <a:ln w="25400">
            <a:solidFill>
              <a:srgbClr val="C00000"/>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FC8B0731-698B-6F45-5F14-19B2385F65E6}"/>
              </a:ext>
            </a:extLst>
          </p:cNvPr>
          <p:cNvCxnSpPr>
            <a:cxnSpLocks/>
          </p:cNvCxnSpPr>
          <p:nvPr/>
        </p:nvCxnSpPr>
        <p:spPr bwMode="auto">
          <a:xfrm flipH="1">
            <a:off x="5297557" y="1007331"/>
            <a:ext cx="1680707" cy="271339"/>
          </a:xfrm>
          <a:prstGeom prst="straightConnector1">
            <a:avLst/>
          </a:prstGeom>
          <a:ln w="25400">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6A63A0-306B-488C-4B29-E3B2FE37E8BC}"/>
              </a:ext>
            </a:extLst>
          </p:cNvPr>
          <p:cNvCxnSpPr>
            <a:cxnSpLocks/>
          </p:cNvCxnSpPr>
          <p:nvPr/>
        </p:nvCxnSpPr>
        <p:spPr bwMode="auto">
          <a:xfrm>
            <a:off x="5297556" y="1343770"/>
            <a:ext cx="1680707" cy="271339"/>
          </a:xfrm>
          <a:prstGeom prst="straightConnector1">
            <a:avLst/>
          </a:prstGeom>
          <a:ln w="25400">
            <a:solidFill>
              <a:srgbClr val="C00000"/>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096D437-4EC3-84DC-FEC9-0A3D9B7B4E2C}"/>
              </a:ext>
            </a:extLst>
          </p:cNvPr>
          <p:cNvCxnSpPr>
            <a:cxnSpLocks/>
          </p:cNvCxnSpPr>
          <p:nvPr/>
        </p:nvCxnSpPr>
        <p:spPr bwMode="auto">
          <a:xfrm>
            <a:off x="5297555" y="1615109"/>
            <a:ext cx="1680707" cy="271339"/>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C6CB08D3-F9CA-D0B6-842D-5C6578F035A5}"/>
              </a:ext>
            </a:extLst>
          </p:cNvPr>
          <p:cNvCxnSpPr>
            <a:cxnSpLocks/>
          </p:cNvCxnSpPr>
          <p:nvPr/>
        </p:nvCxnSpPr>
        <p:spPr bwMode="auto">
          <a:xfrm flipH="1">
            <a:off x="5297554" y="1915269"/>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CCBFF7A-E411-9B26-61DF-DABCFE53EC00}"/>
              </a:ext>
            </a:extLst>
          </p:cNvPr>
          <p:cNvCxnSpPr>
            <a:cxnSpLocks/>
          </p:cNvCxnSpPr>
          <p:nvPr/>
        </p:nvCxnSpPr>
        <p:spPr bwMode="auto">
          <a:xfrm flipH="1">
            <a:off x="5273499" y="2257634"/>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AE671A-2EEC-800D-DB44-A3A7AF4C0090}"/>
              </a:ext>
            </a:extLst>
          </p:cNvPr>
          <p:cNvCxnSpPr>
            <a:cxnSpLocks/>
          </p:cNvCxnSpPr>
          <p:nvPr/>
        </p:nvCxnSpPr>
        <p:spPr bwMode="auto">
          <a:xfrm flipH="1">
            <a:off x="5260838" y="2518372"/>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A992EF-064A-F38A-EA87-535C86370BB3}"/>
              </a:ext>
            </a:extLst>
          </p:cNvPr>
          <p:cNvSpPr txBox="1"/>
          <p:nvPr/>
        </p:nvSpPr>
        <p:spPr>
          <a:xfrm rot="594271">
            <a:off x="5690786" y="497942"/>
            <a:ext cx="71205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TCP SYN</a:t>
            </a:r>
          </a:p>
        </p:txBody>
      </p:sp>
      <p:sp>
        <p:nvSpPr>
          <p:cNvPr id="26" name="TextBox 25">
            <a:extLst>
              <a:ext uri="{FF2B5EF4-FFF2-40B4-BE49-F238E27FC236}">
                <a16:creationId xmlns:a16="http://schemas.microsoft.com/office/drawing/2014/main" id="{BFAFA1EF-668F-7BDA-F34C-36F97C3B8330}"/>
              </a:ext>
            </a:extLst>
          </p:cNvPr>
          <p:cNvSpPr txBox="1"/>
          <p:nvPr/>
        </p:nvSpPr>
        <p:spPr>
          <a:xfrm rot="21069204">
            <a:off x="5833731" y="1810140"/>
            <a:ext cx="43954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ACK</a:t>
            </a:r>
          </a:p>
        </p:txBody>
      </p:sp>
      <p:sp>
        <p:nvSpPr>
          <p:cNvPr id="27" name="TextBox 26">
            <a:extLst>
              <a:ext uri="{FF2B5EF4-FFF2-40B4-BE49-F238E27FC236}">
                <a16:creationId xmlns:a16="http://schemas.microsoft.com/office/drawing/2014/main" id="{9E016BB9-8E7C-A85D-0474-67E01E299719}"/>
              </a:ext>
            </a:extLst>
          </p:cNvPr>
          <p:cNvSpPr txBox="1"/>
          <p:nvPr/>
        </p:nvSpPr>
        <p:spPr>
          <a:xfrm rot="556538">
            <a:off x="5757025" y="1226883"/>
            <a:ext cx="713657"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TCP ACK</a:t>
            </a:r>
          </a:p>
        </p:txBody>
      </p:sp>
      <p:sp>
        <p:nvSpPr>
          <p:cNvPr id="28" name="TextBox 27">
            <a:extLst>
              <a:ext uri="{FF2B5EF4-FFF2-40B4-BE49-F238E27FC236}">
                <a16:creationId xmlns:a16="http://schemas.microsoft.com/office/drawing/2014/main" id="{A1505241-E6B3-10BB-E1DF-B854F187E00B}"/>
              </a:ext>
            </a:extLst>
          </p:cNvPr>
          <p:cNvSpPr txBox="1"/>
          <p:nvPr/>
        </p:nvSpPr>
        <p:spPr>
          <a:xfrm rot="556538">
            <a:off x="5586420" y="1508355"/>
            <a:ext cx="1074333"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CLIENT HELLO</a:t>
            </a:r>
          </a:p>
        </p:txBody>
      </p:sp>
      <p:sp>
        <p:nvSpPr>
          <p:cNvPr id="29" name="TextBox 28">
            <a:extLst>
              <a:ext uri="{FF2B5EF4-FFF2-40B4-BE49-F238E27FC236}">
                <a16:creationId xmlns:a16="http://schemas.microsoft.com/office/drawing/2014/main" id="{203F92B6-1FF7-6B98-0687-DE797CEB804F}"/>
              </a:ext>
            </a:extLst>
          </p:cNvPr>
          <p:cNvSpPr txBox="1"/>
          <p:nvPr/>
        </p:nvSpPr>
        <p:spPr>
          <a:xfrm rot="21069204">
            <a:off x="5102271" y="2138184"/>
            <a:ext cx="2069797"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SERVER HELLO, CIPHER SUITE</a:t>
            </a:r>
          </a:p>
        </p:txBody>
      </p:sp>
      <p:sp>
        <p:nvSpPr>
          <p:cNvPr id="30" name="TextBox 29">
            <a:extLst>
              <a:ext uri="{FF2B5EF4-FFF2-40B4-BE49-F238E27FC236}">
                <a16:creationId xmlns:a16="http://schemas.microsoft.com/office/drawing/2014/main" id="{1C3E44E8-D7CF-2DFE-F75F-927119724462}"/>
              </a:ext>
            </a:extLst>
          </p:cNvPr>
          <p:cNvSpPr txBox="1"/>
          <p:nvPr/>
        </p:nvSpPr>
        <p:spPr>
          <a:xfrm rot="21069204">
            <a:off x="5366471" y="2404752"/>
            <a:ext cx="1542410"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SERVER CERTIFICATE</a:t>
            </a:r>
          </a:p>
        </p:txBody>
      </p:sp>
      <p:sp>
        <p:nvSpPr>
          <p:cNvPr id="31" name="TextBox 30">
            <a:extLst>
              <a:ext uri="{FF2B5EF4-FFF2-40B4-BE49-F238E27FC236}">
                <a16:creationId xmlns:a16="http://schemas.microsoft.com/office/drawing/2014/main" id="{CA3AD4EC-0B8D-5999-2B9A-F0F5DCC25D83}"/>
              </a:ext>
            </a:extLst>
          </p:cNvPr>
          <p:cNvSpPr txBox="1"/>
          <p:nvPr/>
        </p:nvSpPr>
        <p:spPr>
          <a:xfrm rot="21069204">
            <a:off x="5540617" y="2636112"/>
            <a:ext cx="1146469" cy="577081"/>
          </a:xfrm>
          <a:prstGeom prst="rect">
            <a:avLst/>
          </a:prstGeom>
          <a:noFill/>
        </p:spPr>
        <p:txBody>
          <a:bodyPr wrap="none" rtlCol="0">
            <a:spAutoFit/>
          </a:bodyPr>
          <a:lstStyle/>
          <a:p>
            <a:pPr algn="ctr"/>
            <a:r>
              <a:rPr lang="en-US" sz="1050" dirty="0">
                <a:solidFill>
                  <a:schemeClr val="bg1"/>
                </a:solidFill>
                <a:latin typeface="IBM Plex Sans" charset="0"/>
                <a:ea typeface="IBM Plex Sans" charset="0"/>
                <a:cs typeface="IBM Plex Sans" charset="0"/>
              </a:rPr>
              <a:t>CERT STATUS, </a:t>
            </a:r>
          </a:p>
          <a:p>
            <a:pPr algn="ctr"/>
            <a:r>
              <a:rPr lang="en-US" sz="1050" dirty="0">
                <a:solidFill>
                  <a:schemeClr val="bg1"/>
                </a:solidFill>
                <a:latin typeface="IBM Plex Sans" charset="0"/>
                <a:ea typeface="IBM Plex Sans" charset="0"/>
                <a:cs typeface="IBM Plex Sans" charset="0"/>
              </a:rPr>
              <a:t>SRV KEY EXCH, </a:t>
            </a:r>
          </a:p>
          <a:p>
            <a:pPr algn="ctr"/>
            <a:r>
              <a:rPr lang="en-US" sz="1050" dirty="0">
                <a:solidFill>
                  <a:schemeClr val="bg1"/>
                </a:solidFill>
                <a:latin typeface="IBM Plex Sans" charset="0"/>
                <a:ea typeface="IBM Plex Sans" charset="0"/>
                <a:cs typeface="IBM Plex Sans" charset="0"/>
              </a:rPr>
              <a:t>HELLO DONE</a:t>
            </a:r>
          </a:p>
        </p:txBody>
      </p:sp>
      <p:sp>
        <p:nvSpPr>
          <p:cNvPr id="32" name="TextBox 31">
            <a:extLst>
              <a:ext uri="{FF2B5EF4-FFF2-40B4-BE49-F238E27FC236}">
                <a16:creationId xmlns:a16="http://schemas.microsoft.com/office/drawing/2014/main" id="{72211BB5-BB42-ACA0-779F-328B601F9F8E}"/>
              </a:ext>
            </a:extLst>
          </p:cNvPr>
          <p:cNvSpPr txBox="1"/>
          <p:nvPr/>
        </p:nvSpPr>
        <p:spPr>
          <a:xfrm rot="556538">
            <a:off x="5877287" y="3265494"/>
            <a:ext cx="43954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ACK</a:t>
            </a:r>
          </a:p>
        </p:txBody>
      </p:sp>
      <p:cxnSp>
        <p:nvCxnSpPr>
          <p:cNvPr id="33" name="Straight Arrow Connector 32">
            <a:extLst>
              <a:ext uri="{FF2B5EF4-FFF2-40B4-BE49-F238E27FC236}">
                <a16:creationId xmlns:a16="http://schemas.microsoft.com/office/drawing/2014/main" id="{1E0BD2AF-53F3-B214-CAD6-819E3037F70E}"/>
              </a:ext>
            </a:extLst>
          </p:cNvPr>
          <p:cNvCxnSpPr>
            <a:cxnSpLocks/>
          </p:cNvCxnSpPr>
          <p:nvPr/>
        </p:nvCxnSpPr>
        <p:spPr bwMode="auto">
          <a:xfrm flipH="1">
            <a:off x="5273499" y="3046896"/>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038A166-61CF-1701-AE70-D9DBA73B7557}"/>
              </a:ext>
            </a:extLst>
          </p:cNvPr>
          <p:cNvCxnSpPr>
            <a:cxnSpLocks/>
          </p:cNvCxnSpPr>
          <p:nvPr/>
        </p:nvCxnSpPr>
        <p:spPr bwMode="auto">
          <a:xfrm>
            <a:off x="5283232" y="3392613"/>
            <a:ext cx="1680707" cy="271339"/>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5" name="Straight Arrow Connector 34">
            <a:extLst>
              <a:ext uri="{FF2B5EF4-FFF2-40B4-BE49-F238E27FC236}">
                <a16:creationId xmlns:a16="http://schemas.microsoft.com/office/drawing/2014/main" id="{2EDA1DE3-8D1C-746B-25AE-DBFF9AFFF24C}"/>
              </a:ext>
            </a:extLst>
          </p:cNvPr>
          <p:cNvCxnSpPr>
            <a:cxnSpLocks/>
          </p:cNvCxnSpPr>
          <p:nvPr/>
        </p:nvCxnSpPr>
        <p:spPr bwMode="auto">
          <a:xfrm>
            <a:off x="5228723" y="3970097"/>
            <a:ext cx="1680707" cy="271339"/>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36" name="TextBox 35">
            <a:extLst>
              <a:ext uri="{FF2B5EF4-FFF2-40B4-BE49-F238E27FC236}">
                <a16:creationId xmlns:a16="http://schemas.microsoft.com/office/drawing/2014/main" id="{2220C879-CEE4-87B2-212E-E9079070EFBD}"/>
              </a:ext>
            </a:extLst>
          </p:cNvPr>
          <p:cNvSpPr txBox="1"/>
          <p:nvPr/>
        </p:nvSpPr>
        <p:spPr>
          <a:xfrm rot="556538">
            <a:off x="5428523" y="3529106"/>
            <a:ext cx="1390125" cy="577081"/>
          </a:xfrm>
          <a:prstGeom prst="rect">
            <a:avLst/>
          </a:prstGeom>
          <a:noFill/>
        </p:spPr>
        <p:txBody>
          <a:bodyPr wrap="none" rtlCol="0">
            <a:spAutoFit/>
          </a:bodyPr>
          <a:lstStyle/>
          <a:p>
            <a:pPr algn="ctr"/>
            <a:r>
              <a:rPr lang="en-US" sz="1050" dirty="0">
                <a:solidFill>
                  <a:schemeClr val="bg1"/>
                </a:solidFill>
                <a:latin typeface="IBM Plex Sans" charset="0"/>
                <a:ea typeface="IBM Plex Sans" charset="0"/>
                <a:cs typeface="IBM Plex Sans" charset="0"/>
              </a:rPr>
              <a:t>CLIENT KEY EXCH, </a:t>
            </a:r>
          </a:p>
          <a:p>
            <a:pPr algn="ctr"/>
            <a:r>
              <a:rPr lang="en-US" sz="1050" dirty="0">
                <a:solidFill>
                  <a:schemeClr val="bg1"/>
                </a:solidFill>
                <a:latin typeface="IBM Plex Sans" charset="0"/>
                <a:ea typeface="IBM Plex Sans" charset="0"/>
                <a:cs typeface="IBM Plex Sans" charset="0"/>
              </a:rPr>
              <a:t>CHG CIPHER SPEC, </a:t>
            </a:r>
          </a:p>
          <a:p>
            <a:pPr algn="ctr"/>
            <a:r>
              <a:rPr lang="en-US" sz="1050" dirty="0">
                <a:solidFill>
                  <a:schemeClr val="bg1"/>
                </a:solidFill>
                <a:latin typeface="IBM Plex Sans" charset="0"/>
                <a:ea typeface="IBM Plex Sans" charset="0"/>
                <a:cs typeface="IBM Plex Sans" charset="0"/>
              </a:rPr>
              <a:t>HANDSHAKE MSG</a:t>
            </a:r>
          </a:p>
        </p:txBody>
      </p:sp>
      <p:cxnSp>
        <p:nvCxnSpPr>
          <p:cNvPr id="37" name="Straight Arrow Connector 36">
            <a:extLst>
              <a:ext uri="{FF2B5EF4-FFF2-40B4-BE49-F238E27FC236}">
                <a16:creationId xmlns:a16="http://schemas.microsoft.com/office/drawing/2014/main" id="{D4C5C525-151F-1119-B50D-E9C5C1025610}"/>
              </a:ext>
            </a:extLst>
          </p:cNvPr>
          <p:cNvCxnSpPr>
            <a:cxnSpLocks/>
          </p:cNvCxnSpPr>
          <p:nvPr/>
        </p:nvCxnSpPr>
        <p:spPr bwMode="auto">
          <a:xfrm flipH="1">
            <a:off x="5213149" y="4683249"/>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AB8FAA-2CC6-3DA3-59C5-09337D5591FF}"/>
              </a:ext>
            </a:extLst>
          </p:cNvPr>
          <p:cNvSpPr txBox="1"/>
          <p:nvPr/>
        </p:nvSpPr>
        <p:spPr>
          <a:xfrm rot="21069204">
            <a:off x="5344901" y="4241637"/>
            <a:ext cx="1491114" cy="577081"/>
          </a:xfrm>
          <a:prstGeom prst="rect">
            <a:avLst/>
          </a:prstGeom>
          <a:noFill/>
        </p:spPr>
        <p:txBody>
          <a:bodyPr wrap="none" rtlCol="0">
            <a:spAutoFit/>
          </a:bodyPr>
          <a:lstStyle/>
          <a:p>
            <a:pPr algn="ctr"/>
            <a:r>
              <a:rPr lang="en-US" sz="1050" dirty="0">
                <a:solidFill>
                  <a:schemeClr val="bg1"/>
                </a:solidFill>
                <a:latin typeface="IBM Plex Sans" charset="0"/>
                <a:ea typeface="IBM Plex Sans" charset="0"/>
                <a:cs typeface="IBM Plex Sans" charset="0"/>
              </a:rPr>
              <a:t>NEW SESSION TCKT, </a:t>
            </a:r>
          </a:p>
          <a:p>
            <a:pPr algn="ctr"/>
            <a:r>
              <a:rPr lang="en-US" sz="1050" dirty="0">
                <a:solidFill>
                  <a:schemeClr val="bg1"/>
                </a:solidFill>
                <a:latin typeface="IBM Plex Sans" charset="0"/>
                <a:ea typeface="IBM Plex Sans" charset="0"/>
                <a:cs typeface="IBM Plex Sans" charset="0"/>
              </a:rPr>
              <a:t>CHG CIPER SPEC, </a:t>
            </a:r>
          </a:p>
          <a:p>
            <a:pPr algn="ctr"/>
            <a:r>
              <a:rPr lang="en-US" sz="1050" dirty="0">
                <a:solidFill>
                  <a:schemeClr val="bg1"/>
                </a:solidFill>
                <a:latin typeface="IBM Plex Sans" charset="0"/>
                <a:ea typeface="IBM Plex Sans" charset="0"/>
                <a:cs typeface="IBM Plex Sans" charset="0"/>
              </a:rPr>
              <a:t>HANDSHAKE MSG</a:t>
            </a:r>
          </a:p>
        </p:txBody>
      </p:sp>
      <p:sp>
        <p:nvSpPr>
          <p:cNvPr id="39" name="TextBox 38">
            <a:extLst>
              <a:ext uri="{FF2B5EF4-FFF2-40B4-BE49-F238E27FC236}">
                <a16:creationId xmlns:a16="http://schemas.microsoft.com/office/drawing/2014/main" id="{7073B07A-28DA-AB5B-EF82-AEE47F766B8C}"/>
              </a:ext>
            </a:extLst>
          </p:cNvPr>
          <p:cNvSpPr txBox="1"/>
          <p:nvPr/>
        </p:nvSpPr>
        <p:spPr>
          <a:xfrm rot="21069204">
            <a:off x="5518207" y="904131"/>
            <a:ext cx="1021433"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TCP SYN-ACK</a:t>
            </a:r>
          </a:p>
        </p:txBody>
      </p:sp>
      <p:sp>
        <p:nvSpPr>
          <p:cNvPr id="43" name="TextBox 42">
            <a:extLst>
              <a:ext uri="{FF2B5EF4-FFF2-40B4-BE49-F238E27FC236}">
                <a16:creationId xmlns:a16="http://schemas.microsoft.com/office/drawing/2014/main" id="{364FB48E-397A-6AD3-DF19-7B0AB63E63E4}"/>
              </a:ext>
            </a:extLst>
          </p:cNvPr>
          <p:cNvSpPr txBox="1"/>
          <p:nvPr/>
        </p:nvSpPr>
        <p:spPr>
          <a:xfrm>
            <a:off x="4896585" y="485443"/>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a:t>
            </a:r>
          </a:p>
        </p:txBody>
      </p:sp>
      <p:sp>
        <p:nvSpPr>
          <p:cNvPr id="46" name="TextBox 45">
            <a:extLst>
              <a:ext uri="{FF2B5EF4-FFF2-40B4-BE49-F238E27FC236}">
                <a16:creationId xmlns:a16="http://schemas.microsoft.com/office/drawing/2014/main" id="{4D1E6FF6-6FFE-D6C8-F792-F09BFD4D260C}"/>
              </a:ext>
            </a:extLst>
          </p:cNvPr>
          <p:cNvSpPr txBox="1"/>
          <p:nvPr/>
        </p:nvSpPr>
        <p:spPr>
          <a:xfrm>
            <a:off x="4787344" y="223171"/>
            <a:ext cx="639919"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CLIENT</a:t>
            </a:r>
          </a:p>
        </p:txBody>
      </p:sp>
      <p:sp>
        <p:nvSpPr>
          <p:cNvPr id="47" name="TextBox 46">
            <a:extLst>
              <a:ext uri="{FF2B5EF4-FFF2-40B4-BE49-F238E27FC236}">
                <a16:creationId xmlns:a16="http://schemas.microsoft.com/office/drawing/2014/main" id="{A8F86645-C27D-2CBB-C8CF-411AD0912AC0}"/>
              </a:ext>
            </a:extLst>
          </p:cNvPr>
          <p:cNvSpPr txBox="1"/>
          <p:nvPr/>
        </p:nvSpPr>
        <p:spPr>
          <a:xfrm>
            <a:off x="6831031" y="231254"/>
            <a:ext cx="675185"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SERVER</a:t>
            </a:r>
          </a:p>
        </p:txBody>
      </p:sp>
      <p:sp>
        <p:nvSpPr>
          <p:cNvPr id="48" name="TextBox 47">
            <a:extLst>
              <a:ext uri="{FF2B5EF4-FFF2-40B4-BE49-F238E27FC236}">
                <a16:creationId xmlns:a16="http://schemas.microsoft.com/office/drawing/2014/main" id="{A1F4E473-7FE5-4380-25F6-F4609B80687F}"/>
              </a:ext>
            </a:extLst>
          </p:cNvPr>
          <p:cNvSpPr txBox="1"/>
          <p:nvPr/>
        </p:nvSpPr>
        <p:spPr>
          <a:xfrm>
            <a:off x="4899738" y="1186043"/>
            <a:ext cx="21172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3</a:t>
            </a:r>
          </a:p>
        </p:txBody>
      </p:sp>
      <p:sp>
        <p:nvSpPr>
          <p:cNvPr id="50" name="TextBox 49">
            <a:extLst>
              <a:ext uri="{FF2B5EF4-FFF2-40B4-BE49-F238E27FC236}">
                <a16:creationId xmlns:a16="http://schemas.microsoft.com/office/drawing/2014/main" id="{BE3420DC-291D-6EC5-B90D-C51E53D316FC}"/>
              </a:ext>
            </a:extLst>
          </p:cNvPr>
          <p:cNvSpPr txBox="1"/>
          <p:nvPr/>
        </p:nvSpPr>
        <p:spPr>
          <a:xfrm>
            <a:off x="4906558" y="1486250"/>
            <a:ext cx="21172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4</a:t>
            </a:r>
          </a:p>
        </p:txBody>
      </p:sp>
      <p:sp>
        <p:nvSpPr>
          <p:cNvPr id="51" name="TextBox 50">
            <a:extLst>
              <a:ext uri="{FF2B5EF4-FFF2-40B4-BE49-F238E27FC236}">
                <a16:creationId xmlns:a16="http://schemas.microsoft.com/office/drawing/2014/main" id="{0498E77B-7435-7E26-F5D5-DFADA348B888}"/>
              </a:ext>
            </a:extLst>
          </p:cNvPr>
          <p:cNvSpPr txBox="1"/>
          <p:nvPr/>
        </p:nvSpPr>
        <p:spPr>
          <a:xfrm>
            <a:off x="7165797" y="842053"/>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2</a:t>
            </a:r>
          </a:p>
        </p:txBody>
      </p:sp>
      <p:sp>
        <p:nvSpPr>
          <p:cNvPr id="52" name="TextBox 51">
            <a:extLst>
              <a:ext uri="{FF2B5EF4-FFF2-40B4-BE49-F238E27FC236}">
                <a16:creationId xmlns:a16="http://schemas.microsoft.com/office/drawing/2014/main" id="{9CC1E00D-0EAD-86BB-1540-2F42B1952C41}"/>
              </a:ext>
            </a:extLst>
          </p:cNvPr>
          <p:cNvSpPr txBox="1"/>
          <p:nvPr/>
        </p:nvSpPr>
        <p:spPr>
          <a:xfrm>
            <a:off x="7175705" y="1778399"/>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5</a:t>
            </a:r>
          </a:p>
        </p:txBody>
      </p:sp>
      <p:sp>
        <p:nvSpPr>
          <p:cNvPr id="53" name="TextBox 52">
            <a:extLst>
              <a:ext uri="{FF2B5EF4-FFF2-40B4-BE49-F238E27FC236}">
                <a16:creationId xmlns:a16="http://schemas.microsoft.com/office/drawing/2014/main" id="{9AF54476-69F3-70A2-363D-22999BDD0C5E}"/>
              </a:ext>
            </a:extLst>
          </p:cNvPr>
          <p:cNvSpPr txBox="1"/>
          <p:nvPr/>
        </p:nvSpPr>
        <p:spPr>
          <a:xfrm>
            <a:off x="7165797" y="2050938"/>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6</a:t>
            </a:r>
          </a:p>
        </p:txBody>
      </p:sp>
      <p:sp>
        <p:nvSpPr>
          <p:cNvPr id="54" name="TextBox 53">
            <a:extLst>
              <a:ext uri="{FF2B5EF4-FFF2-40B4-BE49-F238E27FC236}">
                <a16:creationId xmlns:a16="http://schemas.microsoft.com/office/drawing/2014/main" id="{DE327DDE-A877-B0D9-2AE1-0006B9455489}"/>
              </a:ext>
            </a:extLst>
          </p:cNvPr>
          <p:cNvSpPr txBox="1"/>
          <p:nvPr/>
        </p:nvSpPr>
        <p:spPr>
          <a:xfrm>
            <a:off x="7155890" y="2377147"/>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7</a:t>
            </a:r>
          </a:p>
        </p:txBody>
      </p:sp>
      <p:sp>
        <p:nvSpPr>
          <p:cNvPr id="55" name="TextBox 54">
            <a:extLst>
              <a:ext uri="{FF2B5EF4-FFF2-40B4-BE49-F238E27FC236}">
                <a16:creationId xmlns:a16="http://schemas.microsoft.com/office/drawing/2014/main" id="{7928BB39-4E79-708C-FCCD-6DEAF99AF052}"/>
              </a:ext>
            </a:extLst>
          </p:cNvPr>
          <p:cNvSpPr txBox="1"/>
          <p:nvPr/>
        </p:nvSpPr>
        <p:spPr>
          <a:xfrm>
            <a:off x="7153898" y="2894543"/>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8</a:t>
            </a:r>
          </a:p>
        </p:txBody>
      </p:sp>
      <p:sp>
        <p:nvSpPr>
          <p:cNvPr id="57" name="TextBox 56">
            <a:extLst>
              <a:ext uri="{FF2B5EF4-FFF2-40B4-BE49-F238E27FC236}">
                <a16:creationId xmlns:a16="http://schemas.microsoft.com/office/drawing/2014/main" id="{272FAB66-19F6-D151-8D53-4FF5D0A5668E}"/>
              </a:ext>
            </a:extLst>
          </p:cNvPr>
          <p:cNvSpPr txBox="1"/>
          <p:nvPr/>
        </p:nvSpPr>
        <p:spPr>
          <a:xfrm>
            <a:off x="4884864" y="3238618"/>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9</a:t>
            </a:r>
          </a:p>
        </p:txBody>
      </p:sp>
      <p:sp>
        <p:nvSpPr>
          <p:cNvPr id="58" name="TextBox 57">
            <a:extLst>
              <a:ext uri="{FF2B5EF4-FFF2-40B4-BE49-F238E27FC236}">
                <a16:creationId xmlns:a16="http://schemas.microsoft.com/office/drawing/2014/main" id="{C347004D-F588-FCCD-BF82-86EE747309FE}"/>
              </a:ext>
            </a:extLst>
          </p:cNvPr>
          <p:cNvSpPr txBox="1"/>
          <p:nvPr/>
        </p:nvSpPr>
        <p:spPr>
          <a:xfrm>
            <a:off x="4799218" y="3831401"/>
            <a:ext cx="34496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10</a:t>
            </a:r>
          </a:p>
        </p:txBody>
      </p:sp>
      <p:sp>
        <p:nvSpPr>
          <p:cNvPr id="59" name="TextBox 58">
            <a:extLst>
              <a:ext uri="{FF2B5EF4-FFF2-40B4-BE49-F238E27FC236}">
                <a16:creationId xmlns:a16="http://schemas.microsoft.com/office/drawing/2014/main" id="{FA4851E8-1AD8-C1EE-81CE-CC9BB150A3E6}"/>
              </a:ext>
            </a:extLst>
          </p:cNvPr>
          <p:cNvSpPr txBox="1"/>
          <p:nvPr/>
        </p:nvSpPr>
        <p:spPr>
          <a:xfrm>
            <a:off x="7155109" y="4502361"/>
            <a:ext cx="34496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11</a:t>
            </a:r>
          </a:p>
        </p:txBody>
      </p:sp>
      <p:sp>
        <p:nvSpPr>
          <p:cNvPr id="62" name="TextBox 61">
            <a:extLst>
              <a:ext uri="{FF2B5EF4-FFF2-40B4-BE49-F238E27FC236}">
                <a16:creationId xmlns:a16="http://schemas.microsoft.com/office/drawing/2014/main" id="{DFE9326F-E3D0-FC5E-0656-82184BDF135B}"/>
              </a:ext>
            </a:extLst>
          </p:cNvPr>
          <p:cNvSpPr txBox="1"/>
          <p:nvPr/>
        </p:nvSpPr>
        <p:spPr>
          <a:xfrm>
            <a:off x="319764" y="1007330"/>
            <a:ext cx="4458394" cy="3877985"/>
          </a:xfrm>
          <a:prstGeom prst="rect">
            <a:avLst/>
          </a:prstGeom>
          <a:noFill/>
        </p:spPr>
        <p:txBody>
          <a:bodyPr wrap="square" lIns="0" tIns="0" rIns="0" bIns="0" rtlCol="0" anchor="t">
            <a:spAutoFit/>
          </a:bodyPr>
          <a:lstStyle/>
          <a:p>
            <a:pPr marL="257175" indent="-257175" fontAlgn="base">
              <a:buFont typeface="Arial" panose="020B0604020202020204" pitchFamily="34" charset="0"/>
              <a:buChar char="•"/>
            </a:pPr>
            <a:r>
              <a:rPr lang="en-US" sz="1800" dirty="0">
                <a:solidFill>
                  <a:schemeClr val="bg1"/>
                </a:solidFill>
                <a:latin typeface="Red Hat Display"/>
              </a:rPr>
              <a:t>Capture only first N packets in each new TLS session (not a lot of packets)</a:t>
            </a:r>
          </a:p>
          <a:p>
            <a:pPr marL="600075" lvl="1" indent="-257175" fontAlgn="base">
              <a:buFont typeface="Arial" panose="020B0604020202020204" pitchFamily="34" charset="0"/>
              <a:buChar char="•"/>
            </a:pPr>
            <a:r>
              <a:rPr lang="en-US" sz="1800" dirty="0">
                <a:solidFill>
                  <a:schemeClr val="bg1"/>
                </a:solidFill>
                <a:latin typeface="Red Hat Display"/>
              </a:rPr>
              <a:t>E.g., N=12</a:t>
            </a:r>
          </a:p>
          <a:p>
            <a:pPr marL="600075" lvl="1" indent="-257175" fontAlgn="base">
              <a:buFont typeface="Arial" panose="020B0604020202020204" pitchFamily="34" charset="0"/>
              <a:buChar char="•"/>
            </a:pPr>
            <a:r>
              <a:rPr lang="en-US" sz="1800" dirty="0">
                <a:solidFill>
                  <a:schemeClr val="bg1"/>
                </a:solidFill>
                <a:latin typeface="Red Hat Display"/>
              </a:rPr>
              <a:t>Or specify range, e.g., [4:11]</a:t>
            </a:r>
          </a:p>
          <a:p>
            <a:pPr marL="600075" lvl="1" indent="-257175" fontAlgn="base">
              <a:buFont typeface="Arial" panose="020B0604020202020204" pitchFamily="34" charset="0"/>
              <a:buChar char="•"/>
            </a:pPr>
            <a:r>
              <a:rPr lang="en-US" sz="1800" dirty="0">
                <a:solidFill>
                  <a:schemeClr val="bg1"/>
                </a:solidFill>
                <a:latin typeface="Red Hat Display"/>
              </a:rPr>
              <a:t>Keep state per session in </a:t>
            </a:r>
            <a:r>
              <a:rPr lang="en-US" sz="1800" dirty="0" err="1">
                <a:solidFill>
                  <a:schemeClr val="bg1"/>
                </a:solidFill>
                <a:latin typeface="Red Hat Display"/>
              </a:rPr>
              <a:t>eBPF</a:t>
            </a:r>
            <a:endParaRPr lang="en-US" sz="1800" dirty="0">
              <a:solidFill>
                <a:schemeClr val="bg1"/>
              </a:solidFill>
              <a:latin typeface="Red Hat Display"/>
            </a:endParaRPr>
          </a:p>
          <a:p>
            <a:pPr marL="600075" lvl="1" indent="-257175" fontAlgn="base">
              <a:buFont typeface="Arial" panose="020B0604020202020204" pitchFamily="34" charset="0"/>
              <a:buChar char="•"/>
            </a:pPr>
            <a:endParaRPr lang="en-US" sz="1800" dirty="0">
              <a:solidFill>
                <a:schemeClr val="bg1"/>
              </a:solidFill>
              <a:latin typeface="Red Hat Display"/>
            </a:endParaRPr>
          </a:p>
          <a:p>
            <a:pPr marL="257175" indent="-257175" fontAlgn="base">
              <a:buFont typeface="Arial" panose="020B0604020202020204" pitchFamily="34" charset="0"/>
              <a:buChar char="•"/>
            </a:pPr>
            <a:r>
              <a:rPr lang="en-US" sz="1800" dirty="0">
                <a:solidFill>
                  <a:schemeClr val="bg1"/>
                </a:solidFill>
                <a:latin typeface="Red Hat Display"/>
              </a:rPr>
              <a:t>Identify TLS/SSL Information, e.g.:</a:t>
            </a:r>
          </a:p>
          <a:p>
            <a:pPr marL="600075" lvl="1" indent="-257175" fontAlgn="base">
              <a:buFont typeface="Courier New" panose="02070309020205020404" pitchFamily="49" charset="0"/>
              <a:buChar char="o"/>
            </a:pPr>
            <a:r>
              <a:rPr lang="en-US" sz="1800" dirty="0">
                <a:solidFill>
                  <a:schemeClr val="bg1"/>
                </a:solidFill>
                <a:latin typeface="Red Hat Display"/>
              </a:rPr>
              <a:t>TLS version</a:t>
            </a:r>
          </a:p>
          <a:p>
            <a:pPr marL="600075" lvl="1" indent="-257175" fontAlgn="base">
              <a:buFont typeface="Courier New" panose="02070309020205020404" pitchFamily="49" charset="0"/>
              <a:buChar char="o"/>
            </a:pPr>
            <a:r>
              <a:rPr lang="en-US" sz="1800" dirty="0">
                <a:solidFill>
                  <a:schemeClr val="bg1"/>
                </a:solidFill>
                <a:latin typeface="Red Hat Display"/>
              </a:rPr>
              <a:t>Cipher spec</a:t>
            </a:r>
          </a:p>
          <a:p>
            <a:pPr marL="600075" lvl="1" indent="-257175" fontAlgn="base">
              <a:buFont typeface="Courier New" panose="02070309020205020404" pitchFamily="49" charset="0"/>
              <a:buChar char="o"/>
            </a:pPr>
            <a:r>
              <a:rPr lang="en-US" sz="1800" dirty="0">
                <a:solidFill>
                  <a:schemeClr val="bg1"/>
                </a:solidFill>
                <a:latin typeface="Red Hat Display"/>
              </a:rPr>
              <a:t>Key Size</a:t>
            </a:r>
          </a:p>
          <a:p>
            <a:pPr marL="600075" lvl="1" indent="-257175" fontAlgn="base">
              <a:buFont typeface="Courier New" panose="02070309020205020404" pitchFamily="49" charset="0"/>
              <a:buChar char="o"/>
            </a:pPr>
            <a:r>
              <a:rPr lang="en-US" sz="1800" dirty="0">
                <a:solidFill>
                  <a:schemeClr val="bg1"/>
                </a:solidFill>
                <a:latin typeface="Red Hat Display"/>
              </a:rPr>
              <a:t>Certificate validation status</a:t>
            </a:r>
          </a:p>
          <a:p>
            <a:pPr marL="600075" lvl="1" indent="-257175" fontAlgn="base">
              <a:buFont typeface="Courier New" panose="02070309020205020404" pitchFamily="49" charset="0"/>
              <a:buChar char="o"/>
            </a:pPr>
            <a:r>
              <a:rPr lang="en-US" sz="1800" dirty="0">
                <a:solidFill>
                  <a:schemeClr val="bg1"/>
                </a:solidFill>
                <a:latin typeface="Red Hat Display"/>
              </a:rPr>
              <a:t>Session resumed status</a:t>
            </a:r>
          </a:p>
          <a:p>
            <a:pPr lvl="2" fontAlgn="base"/>
            <a:endParaRPr lang="en-US" sz="1800" dirty="0">
              <a:solidFill>
                <a:srgbClr val="FFFF00"/>
              </a:solidFill>
              <a:latin typeface="Red Hat Display"/>
            </a:endParaRPr>
          </a:p>
          <a:p>
            <a:pPr marL="342900" indent="-342900">
              <a:buFont typeface="+mj-lt"/>
              <a:buAutoNum type="arabicPeriod"/>
            </a:pPr>
            <a:endParaRPr lang="en-US" sz="1800" dirty="0">
              <a:solidFill>
                <a:schemeClr val="bg1"/>
              </a:solidFill>
              <a:latin typeface="IBM Plex Sans" panose="020B0503050203000203" pitchFamily="34" charset="0"/>
              <a:ea typeface="IBM Plex Sans" charset="0"/>
              <a:cs typeface="IBM Plex Sans" charset="0"/>
            </a:endParaRPr>
          </a:p>
        </p:txBody>
      </p:sp>
      <p:sp>
        <p:nvSpPr>
          <p:cNvPr id="63" name="Title 1">
            <a:extLst>
              <a:ext uri="{FF2B5EF4-FFF2-40B4-BE49-F238E27FC236}">
                <a16:creationId xmlns:a16="http://schemas.microsoft.com/office/drawing/2014/main" id="{8CC27569-C296-F7E9-466E-1462BAC73750}"/>
              </a:ext>
            </a:extLst>
          </p:cNvPr>
          <p:cNvSpPr>
            <a:spLocks noGrp="1"/>
          </p:cNvSpPr>
          <p:nvPr>
            <p:ph type="title"/>
          </p:nvPr>
        </p:nvSpPr>
        <p:spPr>
          <a:xfrm>
            <a:off x="305728" y="200565"/>
            <a:ext cx="7900019" cy="687107"/>
          </a:xfrm>
        </p:spPr>
        <p:txBody>
          <a:bodyPr/>
          <a:lstStyle/>
          <a:p>
            <a:br>
              <a:rPr lang="en-US" b="1" dirty="0"/>
            </a:br>
            <a:r>
              <a:rPr lang="en-US" b="1" dirty="0">
                <a:latin typeface="IBM Plex Sans"/>
              </a:rPr>
              <a:t>Second Use Case: SSL/TLS</a:t>
            </a:r>
            <a:endParaRPr lang="en-US" b="1" dirty="0"/>
          </a:p>
        </p:txBody>
      </p:sp>
      <p:sp>
        <p:nvSpPr>
          <p:cNvPr id="2" name="TextBox 1">
            <a:extLst>
              <a:ext uri="{FF2B5EF4-FFF2-40B4-BE49-F238E27FC236}">
                <a16:creationId xmlns:a16="http://schemas.microsoft.com/office/drawing/2014/main" id="{2F8AE7D2-44A5-D421-B390-46369064D438}"/>
              </a:ext>
            </a:extLst>
          </p:cNvPr>
          <p:cNvSpPr txBox="1"/>
          <p:nvPr/>
        </p:nvSpPr>
        <p:spPr>
          <a:xfrm>
            <a:off x="7528455" y="2178962"/>
            <a:ext cx="764953" cy="738664"/>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Example:</a:t>
            </a:r>
          </a:p>
          <a:p>
            <a:pPr algn="l"/>
            <a:r>
              <a:rPr lang="en-US" sz="1050" dirty="0">
                <a:solidFill>
                  <a:schemeClr val="bg1"/>
                </a:solidFill>
                <a:latin typeface="IBM Plex Sans" charset="0"/>
                <a:ea typeface="IBM Plex Sans" charset="0"/>
                <a:cs typeface="IBM Plex Sans" charset="0"/>
              </a:rPr>
              <a:t>https </a:t>
            </a:r>
          </a:p>
          <a:p>
            <a:pPr algn="l"/>
            <a:r>
              <a:rPr lang="en-US" sz="1050" dirty="0">
                <a:solidFill>
                  <a:schemeClr val="bg1"/>
                </a:solidFill>
                <a:latin typeface="IBM Plex Sans" charset="0"/>
                <a:ea typeface="IBM Plex Sans" charset="0"/>
                <a:cs typeface="IBM Plex Sans" charset="0"/>
              </a:rPr>
              <a:t>packet </a:t>
            </a:r>
          </a:p>
          <a:p>
            <a:pPr algn="l"/>
            <a:r>
              <a:rPr lang="en-US" sz="1050" dirty="0">
                <a:solidFill>
                  <a:schemeClr val="bg1"/>
                </a:solidFill>
                <a:latin typeface="IBM Plex Sans" charset="0"/>
                <a:ea typeface="IBM Plex Sans" charset="0"/>
                <a:cs typeface="IBM Plex Sans" charset="0"/>
              </a:rPr>
              <a:t>exchange</a:t>
            </a:r>
          </a:p>
        </p:txBody>
      </p:sp>
      <p:cxnSp>
        <p:nvCxnSpPr>
          <p:cNvPr id="3" name="Straight Arrow Connector 2">
            <a:extLst>
              <a:ext uri="{FF2B5EF4-FFF2-40B4-BE49-F238E27FC236}">
                <a16:creationId xmlns:a16="http://schemas.microsoft.com/office/drawing/2014/main" id="{AF2568BD-2CB1-63D8-86A5-667019BEAA0D}"/>
              </a:ext>
            </a:extLst>
          </p:cNvPr>
          <p:cNvCxnSpPr>
            <a:cxnSpLocks/>
          </p:cNvCxnSpPr>
          <p:nvPr/>
        </p:nvCxnSpPr>
        <p:spPr bwMode="auto">
          <a:xfrm>
            <a:off x="7713361" y="978026"/>
            <a:ext cx="1007966" cy="0"/>
          </a:xfrm>
          <a:prstGeom prst="straightConnector1">
            <a:avLst/>
          </a:prstGeom>
          <a:ln w="25400">
            <a:solidFill>
              <a:srgbClr val="C00000"/>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5" name="Straight Arrow Connector 4">
            <a:extLst>
              <a:ext uri="{FF2B5EF4-FFF2-40B4-BE49-F238E27FC236}">
                <a16:creationId xmlns:a16="http://schemas.microsoft.com/office/drawing/2014/main" id="{B84C5625-0694-ACA4-79C1-8CE34A447025}"/>
              </a:ext>
            </a:extLst>
          </p:cNvPr>
          <p:cNvCxnSpPr>
            <a:cxnSpLocks/>
          </p:cNvCxnSpPr>
          <p:nvPr/>
        </p:nvCxnSpPr>
        <p:spPr bwMode="auto">
          <a:xfrm>
            <a:off x="7724847" y="1521640"/>
            <a:ext cx="984994" cy="0"/>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4D2BC07C-0997-A66C-D9CB-FD937187212B}"/>
              </a:ext>
            </a:extLst>
          </p:cNvPr>
          <p:cNvSpPr txBox="1"/>
          <p:nvPr/>
        </p:nvSpPr>
        <p:spPr>
          <a:xfrm>
            <a:off x="7807311" y="1007330"/>
            <a:ext cx="76014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Plain TCP</a:t>
            </a:r>
          </a:p>
        </p:txBody>
      </p:sp>
      <p:sp>
        <p:nvSpPr>
          <p:cNvPr id="14" name="TextBox 13">
            <a:extLst>
              <a:ext uri="{FF2B5EF4-FFF2-40B4-BE49-F238E27FC236}">
                <a16:creationId xmlns:a16="http://schemas.microsoft.com/office/drawing/2014/main" id="{5334839E-BDB5-3889-0AC3-C8FB6D788E35}"/>
              </a:ext>
            </a:extLst>
          </p:cNvPr>
          <p:cNvSpPr txBox="1"/>
          <p:nvPr/>
        </p:nvSpPr>
        <p:spPr>
          <a:xfrm>
            <a:off x="7732561" y="1550905"/>
            <a:ext cx="978153"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TLS over TCP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28665" y="219456"/>
            <a:ext cx="9077175" cy="368480"/>
          </a:xfrm>
        </p:spPr>
        <p:txBody>
          <a:bodyPr anchor="t">
            <a:normAutofit/>
          </a:bodyPr>
          <a:lstStyle/>
          <a:p>
            <a:r>
              <a:rPr lang="en-US" sz="2400" b="1" dirty="0"/>
              <a:t>TLS: What Questions can We Answer Looking at Payloads?</a:t>
            </a:r>
          </a:p>
        </p:txBody>
      </p:sp>
      <p:sp>
        <p:nvSpPr>
          <p:cNvPr id="5" name="Slide Number Placeholde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21</a:t>
            </a:fld>
            <a:endParaRPr lang="en-US"/>
          </a:p>
        </p:txBody>
      </p:sp>
      <p:sp>
        <p:nvSpPr>
          <p:cNvPr id="24" name="Content Placeholder 2">
            <a:extLst>
              <a:ext uri="{FF2B5EF4-FFF2-40B4-BE49-F238E27FC236}">
                <a16:creationId xmlns:a16="http://schemas.microsoft.com/office/drawing/2014/main" id="{4665F9F8-BD30-E7AE-7EFC-AC163D566670}"/>
              </a:ext>
            </a:extLst>
          </p:cNvPr>
          <p:cNvSpPr txBox="1">
            <a:spLocks/>
          </p:cNvSpPr>
          <p:nvPr/>
        </p:nvSpPr>
        <p:spPr>
          <a:xfrm>
            <a:off x="343812" y="587936"/>
            <a:ext cx="8571521" cy="4336108"/>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1800" dirty="0">
                <a:cs typeface="Arial" charset="0"/>
              </a:rPr>
              <a:t>Is our environment “secure”, i.e., is there any unencrypted traffic?</a:t>
            </a:r>
          </a:p>
          <a:p>
            <a:pPr marL="342900" indent="-342900" defTabSz="914400">
              <a:buFont typeface="Arial" panose="020B0604020202020204" pitchFamily="34" charset="0"/>
              <a:buChar char="•"/>
            </a:pPr>
            <a:r>
              <a:rPr lang="en-US" sz="1600" dirty="0">
                <a:cs typeface="Arial" charset="0"/>
              </a:rPr>
              <a:t>E.g., we see no unencrypted HTTP or DNS traffic.</a:t>
            </a:r>
          </a:p>
          <a:p>
            <a:pPr defTabSz="914400"/>
            <a:r>
              <a:rPr lang="en-US" sz="1800" dirty="0">
                <a:cs typeface="Arial" charset="0"/>
              </a:rPr>
              <a:t>Is the version of TLS we are using up-to-date?</a:t>
            </a:r>
          </a:p>
          <a:p>
            <a:pPr marL="342900" indent="-342900" defTabSz="914400">
              <a:buFont typeface="Arial" panose="020B0604020202020204" pitchFamily="34" charset="0"/>
              <a:buChar char="•"/>
            </a:pPr>
            <a:r>
              <a:rPr lang="en-US" sz="1600" dirty="0">
                <a:cs typeface="Arial" charset="0"/>
              </a:rPr>
              <a:t>TLS </a:t>
            </a:r>
            <a:r>
              <a:rPr lang="en-US" sz="1600" dirty="0">
                <a:solidFill>
                  <a:srgbClr val="FF0000"/>
                </a:solidFill>
                <a:cs typeface="Arial" charset="0"/>
              </a:rPr>
              <a:t>1.0</a:t>
            </a:r>
            <a:r>
              <a:rPr lang="en-US" sz="1600" dirty="0">
                <a:cs typeface="Arial" charset="0"/>
              </a:rPr>
              <a:t>, </a:t>
            </a:r>
            <a:r>
              <a:rPr lang="en-US" sz="1600" dirty="0">
                <a:solidFill>
                  <a:srgbClr val="FF0000"/>
                </a:solidFill>
                <a:cs typeface="Arial" charset="0"/>
              </a:rPr>
              <a:t>1.1-- NO </a:t>
            </a:r>
          </a:p>
          <a:p>
            <a:pPr marL="342900" indent="-342900" defTabSz="914400">
              <a:buFont typeface="Arial" panose="020B0604020202020204" pitchFamily="34" charset="0"/>
              <a:buChar char="•"/>
            </a:pPr>
            <a:r>
              <a:rPr lang="en-US" sz="1600" dirty="0">
                <a:cs typeface="Arial" charset="0"/>
              </a:rPr>
              <a:t>TLS </a:t>
            </a:r>
            <a:r>
              <a:rPr lang="en-US" sz="1600" dirty="0">
                <a:solidFill>
                  <a:srgbClr val="00B050"/>
                </a:solidFill>
                <a:cs typeface="Arial" charset="0"/>
              </a:rPr>
              <a:t>1.2, 1.3 -- YES</a:t>
            </a:r>
          </a:p>
          <a:p>
            <a:pPr defTabSz="914400"/>
            <a:r>
              <a:rPr lang="en-US" sz="1800" dirty="0">
                <a:cs typeface="Arial" charset="0"/>
              </a:rPr>
              <a:t>Are the versions of Cryptography that we’re using up-to-date?</a:t>
            </a:r>
          </a:p>
          <a:p>
            <a:pPr marL="285750" indent="-285750" defTabSz="914400">
              <a:buFont typeface="Arial" panose="020B0604020202020204" pitchFamily="34" charset="0"/>
              <a:buChar char="•"/>
            </a:pPr>
            <a:r>
              <a:rPr lang="en-US" sz="1600" dirty="0">
                <a:solidFill>
                  <a:srgbClr val="C00000"/>
                </a:solidFill>
                <a:latin typeface="Red Hat Display"/>
              </a:rPr>
              <a:t>TLS_DH_RSA_WITH_DES_CBC_SHA - NO</a:t>
            </a:r>
          </a:p>
          <a:p>
            <a:pPr marL="285750" indent="-285750" defTabSz="914400">
              <a:buFont typeface="Arial" panose="020B0604020202020204" pitchFamily="34" charset="0"/>
              <a:buChar char="•"/>
            </a:pPr>
            <a:r>
              <a:rPr lang="en-US" sz="1600" dirty="0">
                <a:solidFill>
                  <a:srgbClr val="FFFF00"/>
                </a:solidFill>
                <a:latin typeface="Red Hat Display"/>
              </a:rPr>
              <a:t>TLS_RSA_WITH_RC4_128_SHA - WEAK</a:t>
            </a:r>
          </a:p>
          <a:p>
            <a:pPr marL="285750" indent="-285750" defTabSz="914400">
              <a:buFont typeface="Arial" panose="020B0604020202020204" pitchFamily="34" charset="0"/>
              <a:buChar char="•"/>
            </a:pPr>
            <a:r>
              <a:rPr lang="en-US" sz="1600" dirty="0">
                <a:solidFill>
                  <a:srgbClr val="00B050"/>
                </a:solidFill>
                <a:latin typeface="Noto" panose="020B0502040504020204" pitchFamily="34" charset="0"/>
              </a:rPr>
              <a:t>TLS_RSA_WITH_AES_384_CBC_SHA – GOOD</a:t>
            </a:r>
          </a:p>
          <a:p>
            <a:pPr defTabSz="914400"/>
            <a:r>
              <a:rPr lang="en-US" sz="1800" dirty="0">
                <a:cs typeface="Arial" charset="0"/>
              </a:rPr>
              <a:t>Do we have signs of being compromised?</a:t>
            </a:r>
          </a:p>
          <a:p>
            <a:pPr marL="457200" indent="-457200" defTabSz="914400">
              <a:buFont typeface="Arial" panose="020B0604020202020204" pitchFamily="34" charset="0"/>
              <a:buChar char="•"/>
            </a:pPr>
            <a:r>
              <a:rPr lang="en-US" sz="1600" dirty="0">
                <a:cs typeface="Arial" charset="0"/>
              </a:rPr>
              <a:t>IP address 1.2.3.4 seems to be running a port scanner (</a:t>
            </a:r>
            <a:r>
              <a:rPr lang="en-US" sz="1600" dirty="0" err="1">
                <a:cs typeface="Arial" charset="0"/>
              </a:rPr>
              <a:t>nmap</a:t>
            </a:r>
            <a:r>
              <a:rPr lang="en-US" sz="1600" dirty="0">
                <a:cs typeface="Arial" charset="0"/>
              </a:rPr>
              <a:t>/</a:t>
            </a:r>
            <a:r>
              <a:rPr lang="en-US" sz="1600" dirty="0" err="1">
                <a:cs typeface="Arial" charset="0"/>
              </a:rPr>
              <a:t>nessus</a:t>
            </a:r>
            <a:r>
              <a:rPr lang="en-US" sz="1600" dirty="0">
                <a:cs typeface="Arial" charset="0"/>
              </a:rPr>
              <a:t>)</a:t>
            </a:r>
            <a:r>
              <a:rPr lang="en-US" sz="1800" kern="1200" dirty="0">
                <a:cs typeface="Arial" charset="0"/>
              </a:rPr>
              <a:t> </a:t>
            </a:r>
          </a:p>
          <a:p>
            <a:pPr defTabSz="914400"/>
            <a:endParaRPr lang="en-US" sz="1800" b="1" kern="1200" dirty="0">
              <a:solidFill>
                <a:schemeClr val="accent3"/>
              </a:solidFill>
              <a:cs typeface="Arial" charset="0"/>
            </a:endParaRPr>
          </a:p>
          <a:p>
            <a:pPr defTabSz="914400"/>
            <a:endParaRPr lang="en-IL" sz="1800" kern="0" dirty="0"/>
          </a:p>
        </p:txBody>
      </p:sp>
    </p:spTree>
    <p:extLst>
      <p:ext uri="{BB962C8B-B14F-4D97-AF65-F5344CB8AC3E}">
        <p14:creationId xmlns:p14="http://schemas.microsoft.com/office/powerpoint/2010/main" val="263983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28666" y="247217"/>
            <a:ext cx="7641480" cy="402336"/>
          </a:xfrm>
        </p:spPr>
        <p:txBody>
          <a:bodyPr/>
          <a:lstStyle/>
          <a:p>
            <a:r>
              <a:rPr lang="en-US" dirty="0"/>
              <a:t>DNS Packet Analysis Tools</a:t>
            </a:r>
            <a:br>
              <a:rPr lang="en-US" dirty="0"/>
            </a:b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a:extLst>
              <a:ext uri="{FF2B5EF4-FFF2-40B4-BE49-F238E27FC236}">
                <a16:creationId xmlns:a16="http://schemas.microsoft.com/office/drawing/2014/main" id="{2E361CAC-E732-C34D-A804-C3F678360BC1}"/>
              </a:ext>
            </a:extLst>
          </p:cNvPr>
          <p:cNvSpPr>
            <a:spLocks noGrp="1"/>
          </p:cNvSpPr>
          <p:nvPr>
            <p:ph type="sldNum" sz="quarter" idx="11"/>
          </p:nvPr>
        </p:nvSpPr>
        <p:spPr/>
        <p:txBody>
          <a:bodyPr/>
          <a:lstStyle/>
          <a:p>
            <a:fld id="{59395FB3-9C97-154F-86B2-7E381B951268}" type="slidenum">
              <a:rPr lang="en-US" smtClean="0"/>
              <a:pPr/>
              <a:t>22</a:t>
            </a:fld>
            <a:endParaRPr lang="en-US" dirty="0"/>
          </a:p>
        </p:txBody>
      </p:sp>
      <p:graphicFrame>
        <p:nvGraphicFramePr>
          <p:cNvPr id="6" name="Table 6">
            <a:extLst>
              <a:ext uri="{FF2B5EF4-FFF2-40B4-BE49-F238E27FC236}">
                <a16:creationId xmlns:a16="http://schemas.microsoft.com/office/drawing/2014/main" id="{AE53AF55-5784-A922-D31F-AF298DD8CE60}"/>
              </a:ext>
            </a:extLst>
          </p:cNvPr>
          <p:cNvGraphicFramePr>
            <a:graphicFrameLocks noGrp="1"/>
          </p:cNvGraphicFramePr>
          <p:nvPr>
            <p:extLst>
              <p:ext uri="{D42A27DB-BD31-4B8C-83A1-F6EECF244321}">
                <p14:modId xmlns:p14="http://schemas.microsoft.com/office/powerpoint/2010/main" val="1486838423"/>
              </p:ext>
            </p:extLst>
          </p:nvPr>
        </p:nvGraphicFramePr>
        <p:xfrm>
          <a:off x="113512" y="803402"/>
          <a:ext cx="8916976" cy="3698240"/>
        </p:xfrm>
        <a:graphic>
          <a:graphicData uri="http://schemas.openxmlformats.org/drawingml/2006/table">
            <a:tbl>
              <a:tblPr firstRow="1" bandRow="1">
                <a:tableStyleId>{0660B408-B3CF-4A94-85FC-2B1E0A45F4A2}</a:tableStyleId>
              </a:tblPr>
              <a:tblGrid>
                <a:gridCol w="1623033">
                  <a:extLst>
                    <a:ext uri="{9D8B030D-6E8A-4147-A177-3AD203B41FA5}">
                      <a16:colId xmlns:a16="http://schemas.microsoft.com/office/drawing/2014/main" val="4018667967"/>
                    </a:ext>
                  </a:extLst>
                </a:gridCol>
                <a:gridCol w="1038185">
                  <a:extLst>
                    <a:ext uri="{9D8B030D-6E8A-4147-A177-3AD203B41FA5}">
                      <a16:colId xmlns:a16="http://schemas.microsoft.com/office/drawing/2014/main" val="3632171498"/>
                    </a:ext>
                  </a:extLst>
                </a:gridCol>
                <a:gridCol w="780327">
                  <a:extLst>
                    <a:ext uri="{9D8B030D-6E8A-4147-A177-3AD203B41FA5}">
                      <a16:colId xmlns:a16="http://schemas.microsoft.com/office/drawing/2014/main" val="1319322900"/>
                    </a:ext>
                  </a:extLst>
                </a:gridCol>
                <a:gridCol w="1116199">
                  <a:extLst>
                    <a:ext uri="{9D8B030D-6E8A-4147-A177-3AD203B41FA5}">
                      <a16:colId xmlns:a16="http://schemas.microsoft.com/office/drawing/2014/main" val="2266175885"/>
                    </a:ext>
                  </a:extLst>
                </a:gridCol>
                <a:gridCol w="4359232">
                  <a:extLst>
                    <a:ext uri="{9D8B030D-6E8A-4147-A177-3AD203B41FA5}">
                      <a16:colId xmlns:a16="http://schemas.microsoft.com/office/drawing/2014/main" val="874326289"/>
                    </a:ext>
                  </a:extLst>
                </a:gridCol>
              </a:tblGrid>
              <a:tr h="370840">
                <a:tc>
                  <a:txBody>
                    <a:bodyPr/>
                    <a:lstStyle/>
                    <a:p>
                      <a:r>
                        <a:rPr lang="en-US" sz="1200" dirty="0"/>
                        <a:t>Tool</a:t>
                      </a:r>
                    </a:p>
                  </a:txBody>
                  <a:tcPr/>
                </a:tc>
                <a:tc>
                  <a:txBody>
                    <a:bodyPr/>
                    <a:lstStyle/>
                    <a:p>
                      <a:r>
                        <a:rPr lang="en-US" sz="1200" dirty="0"/>
                        <a:t>Multi- Protocol?</a:t>
                      </a:r>
                    </a:p>
                  </a:txBody>
                  <a:tcPr/>
                </a:tc>
                <a:tc>
                  <a:txBody>
                    <a:bodyPr/>
                    <a:lstStyle/>
                    <a:p>
                      <a:r>
                        <a:rPr lang="en-US" sz="1200" dirty="0"/>
                        <a:t>High Level?</a:t>
                      </a:r>
                    </a:p>
                  </a:txBody>
                  <a:tcPr/>
                </a:tc>
                <a:tc>
                  <a:txBody>
                    <a:bodyPr/>
                    <a:lstStyle/>
                    <a:p>
                      <a:r>
                        <a:rPr lang="en-US" sz="1200" dirty="0"/>
                        <a:t>Server</a:t>
                      </a:r>
                    </a:p>
                    <a:p>
                      <a:r>
                        <a:rPr lang="en-US" sz="1200" dirty="0"/>
                        <a:t>Agnostic?</a:t>
                      </a:r>
                    </a:p>
                  </a:txBody>
                  <a:tcPr/>
                </a:tc>
                <a:tc>
                  <a:txBody>
                    <a:bodyPr/>
                    <a:lstStyle/>
                    <a:p>
                      <a:r>
                        <a:rPr lang="en-US" sz="1200" dirty="0"/>
                        <a:t>URL</a:t>
                      </a:r>
                    </a:p>
                  </a:txBody>
                  <a:tcPr/>
                </a:tc>
                <a:extLst>
                  <a:ext uri="{0D108BD9-81ED-4DB2-BD59-A6C34878D82A}">
                    <a16:rowId xmlns:a16="http://schemas.microsoft.com/office/drawing/2014/main" val="852000614"/>
                  </a:ext>
                </a:extLst>
              </a:tr>
              <a:tr h="370840">
                <a:tc>
                  <a:txBody>
                    <a:bodyPr/>
                    <a:lstStyle/>
                    <a:p>
                      <a:r>
                        <a:rPr lang="en-US" sz="1200" dirty="0" err="1">
                          <a:solidFill>
                            <a:schemeClr val="tx1"/>
                          </a:solidFill>
                        </a:rPr>
                        <a:t>Zeek</a:t>
                      </a:r>
                      <a:endParaRPr lang="en-US" sz="1200" dirty="0">
                        <a:solidFill>
                          <a:schemeClr val="tx1"/>
                        </a:solidFill>
                      </a:endParaRP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hlinkClick r:id="rId2">
                            <a:extLst>
                              <a:ext uri="{A12FA001-AC4F-418D-AE19-62706E023703}">
                                <ahyp:hlinkClr xmlns:ahyp="http://schemas.microsoft.com/office/drawing/2018/hyperlinkcolor" val="tx"/>
                              </a:ext>
                            </a:extLst>
                          </a:hlinkClick>
                        </a:rPr>
                        <a:t>http://www.zeek.org</a:t>
                      </a:r>
                      <a:endParaRPr lang="en-US" sz="1200" u="sng" dirty="0">
                        <a:solidFill>
                          <a:schemeClr val="accent2"/>
                        </a:solidFill>
                      </a:endParaRPr>
                    </a:p>
                  </a:txBody>
                  <a:tcPr/>
                </a:tc>
                <a:extLst>
                  <a:ext uri="{0D108BD9-81ED-4DB2-BD59-A6C34878D82A}">
                    <a16:rowId xmlns:a16="http://schemas.microsoft.com/office/drawing/2014/main" val="3704231880"/>
                  </a:ext>
                </a:extLst>
              </a:tr>
              <a:tr h="187970">
                <a:tc>
                  <a:txBody>
                    <a:bodyPr/>
                    <a:lstStyle/>
                    <a:p>
                      <a:r>
                        <a:rPr lang="en-US" sz="1200" dirty="0">
                          <a:solidFill>
                            <a:schemeClr val="tx1"/>
                          </a:solidFill>
                        </a:rPr>
                        <a:t>Suricata</a:t>
                      </a: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rPr>
                        <a:t>https://</a:t>
                      </a:r>
                      <a:r>
                        <a:rPr lang="en-US" sz="1200" u="sng" dirty="0" err="1">
                          <a:solidFill>
                            <a:schemeClr val="accent2"/>
                          </a:solidFill>
                        </a:rPr>
                        <a:t>suricata.io</a:t>
                      </a:r>
                      <a:r>
                        <a:rPr lang="en-US" sz="1200" u="sng" dirty="0">
                          <a:solidFill>
                            <a:schemeClr val="accent2"/>
                          </a:solidFill>
                        </a:rPr>
                        <a:t>/</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2148872839"/>
                  </a:ext>
                </a:extLst>
              </a:tr>
              <a:tr h="370840">
                <a:tc>
                  <a:txBody>
                    <a:bodyPr/>
                    <a:lstStyle/>
                    <a:p>
                      <a:r>
                        <a:rPr lang="en-US" sz="1200" dirty="0">
                          <a:solidFill>
                            <a:schemeClr val="tx1"/>
                          </a:solidFill>
                        </a:rPr>
                        <a:t>Wireshark/</a:t>
                      </a:r>
                      <a:r>
                        <a:rPr lang="en-US" sz="1200" dirty="0" err="1">
                          <a:solidFill>
                            <a:schemeClr val="tx1"/>
                          </a:solidFill>
                        </a:rPr>
                        <a:t>Tshark</a:t>
                      </a:r>
                      <a:endParaRPr lang="en-US" sz="1200" dirty="0">
                        <a:solidFill>
                          <a:schemeClr val="tx1"/>
                        </a:solidFill>
                      </a:endParaRP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rPr>
                        <a:t>https://</a:t>
                      </a:r>
                      <a:r>
                        <a:rPr lang="en-US" sz="1200" u="sng" dirty="0" err="1">
                          <a:solidFill>
                            <a:schemeClr val="accent2"/>
                          </a:solidFill>
                        </a:rPr>
                        <a:t>www.wireshark.org</a:t>
                      </a:r>
                      <a:r>
                        <a:rPr lang="en-US" sz="1200" u="sng" dirty="0">
                          <a:solidFill>
                            <a:schemeClr val="accent2"/>
                          </a:solidFill>
                        </a:rPr>
                        <a:t>/</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350846867"/>
                  </a:ext>
                </a:extLst>
              </a:tr>
              <a:tr h="370840">
                <a:tc>
                  <a:txBody>
                    <a:bodyPr/>
                    <a:lstStyle/>
                    <a:p>
                      <a:r>
                        <a:rPr lang="en-US" sz="1200" dirty="0">
                          <a:solidFill>
                            <a:schemeClr val="tx1"/>
                          </a:solidFill>
                        </a:rPr>
                        <a:t>Prometheus Plugin</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r>
                        <a:rPr lang="en-US" sz="1200" u="sng" dirty="0">
                          <a:solidFill>
                            <a:schemeClr val="accent2"/>
                          </a:solidFill>
                          <a:hlinkClick r:id="rId3">
                            <a:extLst>
                              <a:ext uri="{A12FA001-AC4F-418D-AE19-62706E023703}">
                                <ahyp:hlinkClr xmlns:ahyp="http://schemas.microsoft.com/office/drawing/2018/hyperlinkcolor" val="tx"/>
                              </a:ext>
                            </a:extLst>
                          </a:hlinkClick>
                        </a:rPr>
                        <a:t>https://github.com/DNS-OARC/PacketQ</a:t>
                      </a:r>
                      <a:endParaRPr lang="en-US" sz="1200" u="sng" dirty="0">
                        <a:solidFill>
                          <a:schemeClr val="accent2"/>
                        </a:solidFill>
                      </a:endParaRPr>
                    </a:p>
                  </a:txBody>
                  <a:tcPr/>
                </a:tc>
                <a:extLst>
                  <a:ext uri="{0D108BD9-81ED-4DB2-BD59-A6C34878D82A}">
                    <a16:rowId xmlns:a16="http://schemas.microsoft.com/office/drawing/2014/main" val="913611444"/>
                  </a:ext>
                </a:extLst>
              </a:tr>
              <a:tr h="370840">
                <a:tc>
                  <a:txBody>
                    <a:bodyPr/>
                    <a:lstStyle/>
                    <a:p>
                      <a:r>
                        <a:rPr lang="en-US" sz="1200" dirty="0" err="1">
                          <a:solidFill>
                            <a:schemeClr val="tx1"/>
                          </a:solidFill>
                        </a:rPr>
                        <a:t>DNStap</a:t>
                      </a:r>
                      <a:r>
                        <a:rPr lang="en-US" sz="1200" dirty="0">
                          <a:solidFill>
                            <a:schemeClr val="tx1"/>
                          </a:solidFill>
                        </a:rPr>
                        <a:t> Plugin</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hlinkClick r:id="rId4">
                            <a:extLst>
                              <a:ext uri="{A12FA001-AC4F-418D-AE19-62706E023703}">
                                <ahyp:hlinkClr xmlns:ahyp="http://schemas.microsoft.com/office/drawing/2018/hyperlinkcolor" val="tx"/>
                              </a:ext>
                            </a:extLst>
                          </a:hlinkClick>
                        </a:rPr>
                        <a:t>https://dnstap.info/</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398407613"/>
                  </a:ext>
                </a:extLst>
              </a:tr>
              <a:tr h="370840">
                <a:tc>
                  <a:txBody>
                    <a:bodyPr/>
                    <a:lstStyle/>
                    <a:p>
                      <a:r>
                        <a:rPr lang="en-US" sz="1200" dirty="0" err="1">
                          <a:solidFill>
                            <a:schemeClr val="tx1"/>
                          </a:solidFill>
                        </a:rPr>
                        <a:t>DNSMonster</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hlinkClick r:id="rId5">
                            <a:extLst>
                              <a:ext uri="{A12FA001-AC4F-418D-AE19-62706E023703}">
                                <ahyp:hlinkClr xmlns:ahyp="http://schemas.microsoft.com/office/drawing/2018/hyperlinkcolor" val="tx"/>
                              </a:ext>
                            </a:extLst>
                          </a:hlinkClick>
                        </a:rPr>
                        <a:t>https://dnsmonster.dev/</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1839472476"/>
                  </a:ext>
                </a:extLst>
              </a:tr>
              <a:tr h="370840">
                <a:tc>
                  <a:txBody>
                    <a:bodyPr/>
                    <a:lstStyle/>
                    <a:p>
                      <a:r>
                        <a:rPr lang="en-US" sz="1200" dirty="0" err="1">
                          <a:solidFill>
                            <a:schemeClr val="tx1"/>
                          </a:solidFill>
                        </a:rPr>
                        <a:t>PassiveDNS</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rPr>
                        <a:t>https://</a:t>
                      </a:r>
                      <a:r>
                        <a:rPr lang="en-US" sz="1200" u="sng" dirty="0" err="1">
                          <a:solidFill>
                            <a:schemeClr val="accent2"/>
                          </a:solidFill>
                        </a:rPr>
                        <a:t>github.com</a:t>
                      </a:r>
                      <a:r>
                        <a:rPr lang="en-US" sz="1200" u="sng" dirty="0">
                          <a:solidFill>
                            <a:schemeClr val="accent2"/>
                          </a:solidFill>
                        </a:rPr>
                        <a:t>/</a:t>
                      </a:r>
                      <a:r>
                        <a:rPr lang="en-US" sz="1200" u="sng" dirty="0" err="1">
                          <a:solidFill>
                            <a:schemeClr val="accent2"/>
                          </a:solidFill>
                        </a:rPr>
                        <a:t>gamelinux</a:t>
                      </a:r>
                      <a:r>
                        <a:rPr lang="en-US" sz="1200" u="sng" dirty="0">
                          <a:solidFill>
                            <a:schemeClr val="accent2"/>
                          </a:solidFill>
                        </a:rPr>
                        <a:t>/</a:t>
                      </a:r>
                      <a:r>
                        <a:rPr lang="en-US" sz="1200" u="sng" dirty="0" err="1">
                          <a:solidFill>
                            <a:schemeClr val="accent2"/>
                          </a:solidFill>
                        </a:rPr>
                        <a:t>passivedns</a:t>
                      </a:r>
                      <a:endParaRPr lang="en-US" sz="1200" u="sng" dirty="0">
                        <a:solidFill>
                          <a:schemeClr val="accent2"/>
                        </a:solidFill>
                      </a:endParaRPr>
                    </a:p>
                  </a:txBody>
                  <a:tcPr/>
                </a:tc>
                <a:extLst>
                  <a:ext uri="{0D108BD9-81ED-4DB2-BD59-A6C34878D82A}">
                    <a16:rowId xmlns:a16="http://schemas.microsoft.com/office/drawing/2014/main" val="2549348432"/>
                  </a:ext>
                </a:extLst>
              </a:tr>
              <a:tr h="370840">
                <a:tc>
                  <a:txBody>
                    <a:bodyPr/>
                    <a:lstStyle/>
                    <a:p>
                      <a:r>
                        <a:rPr lang="en-US" sz="1200" dirty="0" err="1">
                          <a:solidFill>
                            <a:schemeClr val="tx1"/>
                          </a:solidFill>
                        </a:rPr>
                        <a:t>GoPassiveDNS</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hlinkClick r:id="rId6">
                            <a:extLst>
                              <a:ext uri="{A12FA001-AC4F-418D-AE19-62706E023703}">
                                <ahyp:hlinkClr xmlns:ahyp="http://schemas.microsoft.com/office/drawing/2018/hyperlinkcolor" val="tx"/>
                              </a:ext>
                            </a:extLst>
                          </a:hlinkClick>
                        </a:rPr>
                        <a:t>https://github.com/Phillipmartin/gopassivedns</a:t>
                      </a:r>
                      <a:endParaRPr lang="en-US" sz="1200" u="sng" dirty="0">
                        <a:solidFill>
                          <a:schemeClr val="accent2"/>
                        </a:solidFill>
                      </a:endParaRPr>
                    </a:p>
                  </a:txBody>
                  <a:tcPr/>
                </a:tc>
                <a:extLst>
                  <a:ext uri="{0D108BD9-81ED-4DB2-BD59-A6C34878D82A}">
                    <a16:rowId xmlns:a16="http://schemas.microsoft.com/office/drawing/2014/main" val="3736349999"/>
                  </a:ext>
                </a:extLst>
              </a:tr>
              <a:tr h="370840">
                <a:tc>
                  <a:txBody>
                    <a:bodyPr/>
                    <a:lstStyle/>
                    <a:p>
                      <a:r>
                        <a:rPr lang="en-US" sz="1200" dirty="0" err="1">
                          <a:solidFill>
                            <a:schemeClr val="tx1"/>
                          </a:solidFill>
                        </a:rPr>
                        <a:t>PacketQ</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hlinkClick r:id="rId3">
                            <a:extLst>
                              <a:ext uri="{A12FA001-AC4F-418D-AE19-62706E023703}">
                                <ahyp:hlinkClr xmlns:ahyp="http://schemas.microsoft.com/office/drawing/2018/hyperlinkcolor" val="tx"/>
                              </a:ext>
                            </a:extLst>
                          </a:hlinkClick>
                        </a:rPr>
                        <a:t>https://github.com/DNS-OARC/PacketQ</a:t>
                      </a:r>
                      <a:endParaRPr lang="en-US" sz="1200" u="sng" dirty="0">
                        <a:solidFill>
                          <a:schemeClr val="accent2"/>
                        </a:solidFill>
                      </a:endParaRPr>
                    </a:p>
                  </a:txBody>
                  <a:tcPr/>
                </a:tc>
                <a:extLst>
                  <a:ext uri="{0D108BD9-81ED-4DB2-BD59-A6C34878D82A}">
                    <a16:rowId xmlns:a16="http://schemas.microsoft.com/office/drawing/2014/main" val="586731909"/>
                  </a:ext>
                </a:extLst>
              </a:tr>
            </a:tbl>
          </a:graphicData>
        </a:graphic>
      </p:graphicFrame>
    </p:spTree>
    <p:extLst>
      <p:ext uri="{BB962C8B-B14F-4D97-AF65-F5344CB8AC3E}">
        <p14:creationId xmlns:p14="http://schemas.microsoft.com/office/powerpoint/2010/main" val="370872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188B5F5-DEC2-487B-A361-00D6EC9DAFC9}"/>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94026EAD-29DE-441A-B2E2-C4C962516816}"/>
              </a:ext>
            </a:extLst>
          </p:cNvPr>
          <p:cNvSpPr>
            <a:spLocks noGrp="1"/>
          </p:cNvSpPr>
          <p:nvPr>
            <p:ph type="sldNum" sz="quarter" idx="12"/>
          </p:nvPr>
        </p:nvSpPr>
        <p:spPr/>
        <p:txBody>
          <a:bodyPr/>
          <a:lstStyle/>
          <a:p>
            <a:fld id="{E8C80AFE-90ED-408D-8EC4-5DBA27B6C2C5}" type="slidenum">
              <a:rPr lang="en-US" smtClean="0"/>
              <a:pPr/>
              <a:t>23</a:t>
            </a:fld>
            <a:endParaRPr lang="en-US" dirty="0"/>
          </a:p>
        </p:txBody>
      </p:sp>
      <p:sp>
        <p:nvSpPr>
          <p:cNvPr id="10" name="Google Shape;783;p51">
            <a:extLst>
              <a:ext uri="{FF2B5EF4-FFF2-40B4-BE49-F238E27FC236}">
                <a16:creationId xmlns:a16="http://schemas.microsoft.com/office/drawing/2014/main" id="{1D8E7A23-7F03-40E4-BC6F-09D12F51DE96}"/>
              </a:ext>
            </a:extLst>
          </p:cNvPr>
          <p:cNvSpPr txBox="1">
            <a:spLocks/>
          </p:cNvSpPr>
          <p:nvPr/>
        </p:nvSpPr>
        <p:spPr>
          <a:xfrm>
            <a:off x="401779" y="758572"/>
            <a:ext cx="8209912" cy="3023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1pPr>
            <a:lvl2pPr marR="0" lvl="1"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2pPr>
            <a:lvl3pPr marR="0" lvl="2"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3pPr>
            <a:lvl4pPr marR="0" lvl="3"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4pPr>
            <a:lvl5pPr marR="0" lvl="4"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5pPr>
            <a:lvl6pPr marR="0" lvl="5"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6pPr>
            <a:lvl7pPr marR="0" lvl="6"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7pPr>
            <a:lvl8pPr marR="0" lvl="7"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8pPr>
            <a:lvl9pPr marR="0" lvl="8"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9pPr>
          </a:lstStyle>
          <a:p>
            <a:pPr algn="ctr">
              <a:lnSpc>
                <a:spcPct val="115000"/>
              </a:lnSpc>
              <a:buClr>
                <a:srgbClr val="000000"/>
              </a:buClr>
              <a:buSzPts val="1100"/>
              <a:defRPr/>
            </a:pPr>
            <a:r>
              <a:rPr lang="en-US" sz="2099" kern="0" dirty="0">
                <a:solidFill>
                  <a:schemeClr val="bg1"/>
                </a:solidFill>
              </a:rPr>
              <a:t>Six Functional Areas:</a:t>
            </a:r>
          </a:p>
        </p:txBody>
      </p:sp>
      <p:sp>
        <p:nvSpPr>
          <p:cNvPr id="11" name="Google Shape;785;p51">
            <a:extLst>
              <a:ext uri="{FF2B5EF4-FFF2-40B4-BE49-F238E27FC236}">
                <a16:creationId xmlns:a16="http://schemas.microsoft.com/office/drawing/2014/main" id="{AE370F58-ECCB-4A55-84FA-653967525E13}"/>
              </a:ext>
            </a:extLst>
          </p:cNvPr>
          <p:cNvSpPr txBox="1">
            <a:spLocks/>
          </p:cNvSpPr>
          <p:nvPr/>
        </p:nvSpPr>
        <p:spPr>
          <a:xfrm>
            <a:off x="1487661" y="2089101"/>
            <a:ext cx="237988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What traffic is flowing in, around, and out of my network?</a:t>
            </a:r>
          </a:p>
        </p:txBody>
      </p:sp>
      <p:sp>
        <p:nvSpPr>
          <p:cNvPr id="12" name="Google Shape;786;p51">
            <a:extLst>
              <a:ext uri="{FF2B5EF4-FFF2-40B4-BE49-F238E27FC236}">
                <a16:creationId xmlns:a16="http://schemas.microsoft.com/office/drawing/2014/main" id="{3090CD51-97ED-461E-83BC-1553BCDEFBE9}"/>
              </a:ext>
            </a:extLst>
          </p:cNvPr>
          <p:cNvSpPr txBox="1">
            <a:spLocks/>
          </p:cNvSpPr>
          <p:nvPr/>
        </p:nvSpPr>
        <p:spPr>
          <a:xfrm>
            <a:off x="1487661" y="1786639"/>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flow visibility</a:t>
            </a:r>
          </a:p>
        </p:txBody>
      </p:sp>
      <p:sp>
        <p:nvSpPr>
          <p:cNvPr id="13" name="Google Shape;787;p51">
            <a:extLst>
              <a:ext uri="{FF2B5EF4-FFF2-40B4-BE49-F238E27FC236}">
                <a16:creationId xmlns:a16="http://schemas.microsoft.com/office/drawing/2014/main" id="{7E31C20E-8BAD-4222-BE79-BFFD08E46F63}"/>
              </a:ext>
            </a:extLst>
          </p:cNvPr>
          <p:cNvSpPr txBox="1">
            <a:spLocks/>
          </p:cNvSpPr>
          <p:nvPr/>
        </p:nvSpPr>
        <p:spPr>
          <a:xfrm>
            <a:off x="1487661" y="3039829"/>
            <a:ext cx="237988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What physical and virtual resources are connected to my network?</a:t>
            </a:r>
          </a:p>
        </p:txBody>
      </p:sp>
      <p:sp>
        <p:nvSpPr>
          <p:cNvPr id="14" name="Google Shape;788;p51">
            <a:extLst>
              <a:ext uri="{FF2B5EF4-FFF2-40B4-BE49-F238E27FC236}">
                <a16:creationId xmlns:a16="http://schemas.microsoft.com/office/drawing/2014/main" id="{AFB0CB7D-9B78-47A1-B566-04F0EA4C379A}"/>
              </a:ext>
            </a:extLst>
          </p:cNvPr>
          <p:cNvSpPr txBox="1">
            <a:spLocks/>
          </p:cNvSpPr>
          <p:nvPr/>
        </p:nvSpPr>
        <p:spPr>
          <a:xfrm>
            <a:off x="1487661" y="2737383"/>
            <a:ext cx="2143691"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topology</a:t>
            </a:r>
          </a:p>
        </p:txBody>
      </p:sp>
      <p:sp>
        <p:nvSpPr>
          <p:cNvPr id="15" name="Google Shape;789;p51">
            <a:extLst>
              <a:ext uri="{FF2B5EF4-FFF2-40B4-BE49-F238E27FC236}">
                <a16:creationId xmlns:a16="http://schemas.microsoft.com/office/drawing/2014/main" id="{F04F7ACF-8CDB-49A3-9381-96F01556A127}"/>
              </a:ext>
            </a:extLst>
          </p:cNvPr>
          <p:cNvSpPr txBox="1">
            <a:spLocks/>
          </p:cNvSpPr>
          <p:nvPr/>
        </p:nvSpPr>
        <p:spPr>
          <a:xfrm>
            <a:off x="1487661" y="3990549"/>
            <a:ext cx="237988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High-level performance metrics to indicate the overall health of my network</a:t>
            </a:r>
          </a:p>
        </p:txBody>
      </p:sp>
      <p:sp>
        <p:nvSpPr>
          <p:cNvPr id="16" name="Google Shape;790;p51">
            <a:extLst>
              <a:ext uri="{FF2B5EF4-FFF2-40B4-BE49-F238E27FC236}">
                <a16:creationId xmlns:a16="http://schemas.microsoft.com/office/drawing/2014/main" id="{32D2ADF9-6A8C-485A-89F7-D0005F604FA6}"/>
              </a:ext>
            </a:extLst>
          </p:cNvPr>
          <p:cNvSpPr txBox="1">
            <a:spLocks/>
          </p:cNvSpPr>
          <p:nvPr/>
        </p:nvSpPr>
        <p:spPr>
          <a:xfrm>
            <a:off x="1487661" y="3688114"/>
            <a:ext cx="2143691"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metrics</a:t>
            </a:r>
          </a:p>
        </p:txBody>
      </p:sp>
      <p:sp>
        <p:nvSpPr>
          <p:cNvPr id="17" name="Google Shape;792;p51">
            <a:extLst>
              <a:ext uri="{FF2B5EF4-FFF2-40B4-BE49-F238E27FC236}">
                <a16:creationId xmlns:a16="http://schemas.microsoft.com/office/drawing/2014/main" id="{A2A0B73F-5686-432A-BA66-4084BA2419B2}"/>
              </a:ext>
            </a:extLst>
          </p:cNvPr>
          <p:cNvSpPr txBox="1">
            <a:spLocks/>
          </p:cNvSpPr>
          <p:nvPr/>
        </p:nvSpPr>
        <p:spPr>
          <a:xfrm>
            <a:off x="5572053" y="2089101"/>
            <a:ext cx="261022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buClr>
                <a:srgbClr val="000000"/>
              </a:buClr>
              <a:buSzPts val="1100"/>
              <a:defRPr/>
            </a:pPr>
            <a:r>
              <a:rPr lang="en-US" sz="1050" kern="0" dirty="0">
                <a:solidFill>
                  <a:schemeClr val="bg1"/>
                </a:solidFill>
              </a:rPr>
              <a:t>What path does specific traffic take through various interfaces to its final destination?</a:t>
            </a:r>
          </a:p>
          <a:p>
            <a:pPr marL="0" indent="0">
              <a:spcBef>
                <a:spcPts val="375"/>
              </a:spcBef>
              <a:spcAft>
                <a:spcPts val="375"/>
              </a:spcAft>
              <a:buClr>
                <a:srgbClr val="EE0000"/>
              </a:buClr>
              <a:defRPr/>
            </a:pPr>
            <a:endParaRPr lang="en-US" sz="1050" kern="0" dirty="0">
              <a:solidFill>
                <a:schemeClr val="bg1"/>
              </a:solidFill>
            </a:endParaRPr>
          </a:p>
        </p:txBody>
      </p:sp>
      <p:sp>
        <p:nvSpPr>
          <p:cNvPr id="18" name="Google Shape;793;p51">
            <a:extLst>
              <a:ext uri="{FF2B5EF4-FFF2-40B4-BE49-F238E27FC236}">
                <a16:creationId xmlns:a16="http://schemas.microsoft.com/office/drawing/2014/main" id="{55442F00-3D62-4273-824C-2FCDE79C0A0D}"/>
              </a:ext>
            </a:extLst>
          </p:cNvPr>
          <p:cNvSpPr txBox="1">
            <a:spLocks/>
          </p:cNvSpPr>
          <p:nvPr/>
        </p:nvSpPr>
        <p:spPr>
          <a:xfrm>
            <a:off x="5572053" y="1786639"/>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a:solidFill>
                  <a:srgbClr val="EE0000"/>
                </a:solidFill>
              </a:rPr>
              <a:t>Network tracing</a:t>
            </a:r>
          </a:p>
        </p:txBody>
      </p:sp>
      <p:sp>
        <p:nvSpPr>
          <p:cNvPr id="19" name="Google Shape;794;p51">
            <a:extLst>
              <a:ext uri="{FF2B5EF4-FFF2-40B4-BE49-F238E27FC236}">
                <a16:creationId xmlns:a16="http://schemas.microsoft.com/office/drawing/2014/main" id="{5A79E041-FD86-4C3B-996E-DD3CEA85F3A6}"/>
              </a:ext>
            </a:extLst>
          </p:cNvPr>
          <p:cNvSpPr txBox="1">
            <a:spLocks/>
          </p:cNvSpPr>
          <p:nvPr/>
        </p:nvSpPr>
        <p:spPr>
          <a:xfrm>
            <a:off x="5572053" y="3039829"/>
            <a:ext cx="261022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Rules governing the flow of traffic in, around, and out of my network</a:t>
            </a:r>
          </a:p>
        </p:txBody>
      </p:sp>
      <p:sp>
        <p:nvSpPr>
          <p:cNvPr id="20" name="Google Shape;795;p51">
            <a:extLst>
              <a:ext uri="{FF2B5EF4-FFF2-40B4-BE49-F238E27FC236}">
                <a16:creationId xmlns:a16="http://schemas.microsoft.com/office/drawing/2014/main" id="{8B6A7CAE-0B3D-457C-BFD8-1E702D572E84}"/>
              </a:ext>
            </a:extLst>
          </p:cNvPr>
          <p:cNvSpPr txBox="1">
            <a:spLocks/>
          </p:cNvSpPr>
          <p:nvPr/>
        </p:nvSpPr>
        <p:spPr>
          <a:xfrm>
            <a:off x="5572053" y="2737381"/>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policy</a:t>
            </a:r>
          </a:p>
        </p:txBody>
      </p:sp>
      <p:sp>
        <p:nvSpPr>
          <p:cNvPr id="21" name="Google Shape;796;p51">
            <a:extLst>
              <a:ext uri="{FF2B5EF4-FFF2-40B4-BE49-F238E27FC236}">
                <a16:creationId xmlns:a16="http://schemas.microsoft.com/office/drawing/2014/main" id="{8933DA62-8515-4B9A-A957-779E706CD4AA}"/>
              </a:ext>
            </a:extLst>
          </p:cNvPr>
          <p:cNvSpPr txBox="1">
            <a:spLocks/>
          </p:cNvSpPr>
          <p:nvPr/>
        </p:nvSpPr>
        <p:spPr>
          <a:xfrm>
            <a:off x="5572053" y="3990549"/>
            <a:ext cx="261022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Capture + mirror to an external location for debugging, audit, or lawful capture</a:t>
            </a:r>
          </a:p>
        </p:txBody>
      </p:sp>
      <p:sp>
        <p:nvSpPr>
          <p:cNvPr id="22" name="Google Shape;797;p51">
            <a:extLst>
              <a:ext uri="{FF2B5EF4-FFF2-40B4-BE49-F238E27FC236}">
                <a16:creationId xmlns:a16="http://schemas.microsoft.com/office/drawing/2014/main" id="{50090053-7551-48E0-B417-E626AA757D12}"/>
              </a:ext>
            </a:extLst>
          </p:cNvPr>
          <p:cNvSpPr txBox="1">
            <a:spLocks/>
          </p:cNvSpPr>
          <p:nvPr/>
        </p:nvSpPr>
        <p:spPr>
          <a:xfrm>
            <a:off x="5572053" y="3688114"/>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traffic capture</a:t>
            </a:r>
          </a:p>
        </p:txBody>
      </p:sp>
      <p:pic>
        <p:nvPicPr>
          <p:cNvPr id="23" name="Google Shape;798;p51">
            <a:extLst>
              <a:ext uri="{FF2B5EF4-FFF2-40B4-BE49-F238E27FC236}">
                <a16:creationId xmlns:a16="http://schemas.microsoft.com/office/drawing/2014/main" id="{7A04A1C6-F0E8-4245-940E-222AD4DC4298}"/>
              </a:ext>
            </a:extLst>
          </p:cNvPr>
          <p:cNvPicPr preferRelativeResize="0"/>
          <p:nvPr/>
        </p:nvPicPr>
        <p:blipFill rotWithShape="1">
          <a:blip r:embed="rId3">
            <a:alphaModFix/>
          </a:blip>
          <a:srcRect/>
          <a:stretch/>
        </p:blipFill>
        <p:spPr>
          <a:xfrm>
            <a:off x="611293" y="2737384"/>
            <a:ext cx="647822" cy="647821"/>
          </a:xfrm>
          <a:prstGeom prst="rect">
            <a:avLst/>
          </a:prstGeom>
          <a:noFill/>
          <a:ln>
            <a:noFill/>
          </a:ln>
        </p:spPr>
      </p:pic>
      <p:pic>
        <p:nvPicPr>
          <p:cNvPr id="24" name="Google Shape;799;p51">
            <a:extLst>
              <a:ext uri="{FF2B5EF4-FFF2-40B4-BE49-F238E27FC236}">
                <a16:creationId xmlns:a16="http://schemas.microsoft.com/office/drawing/2014/main" id="{3A9E9F59-35C6-4183-943A-77B085A85F20}"/>
              </a:ext>
            </a:extLst>
          </p:cNvPr>
          <p:cNvPicPr preferRelativeResize="0"/>
          <p:nvPr/>
        </p:nvPicPr>
        <p:blipFill rotWithShape="1">
          <a:blip r:embed="rId4">
            <a:alphaModFix/>
          </a:blip>
          <a:srcRect/>
          <a:stretch/>
        </p:blipFill>
        <p:spPr>
          <a:xfrm>
            <a:off x="611298" y="3688116"/>
            <a:ext cx="647822" cy="647821"/>
          </a:xfrm>
          <a:prstGeom prst="rect">
            <a:avLst/>
          </a:prstGeom>
          <a:noFill/>
          <a:ln>
            <a:noFill/>
          </a:ln>
        </p:spPr>
      </p:pic>
      <p:pic>
        <p:nvPicPr>
          <p:cNvPr id="25" name="Google Shape;800;p51">
            <a:extLst>
              <a:ext uri="{FF2B5EF4-FFF2-40B4-BE49-F238E27FC236}">
                <a16:creationId xmlns:a16="http://schemas.microsoft.com/office/drawing/2014/main" id="{0D59DBE9-7F2B-48F3-AAB3-568928377E7B}"/>
              </a:ext>
            </a:extLst>
          </p:cNvPr>
          <p:cNvPicPr preferRelativeResize="0"/>
          <p:nvPr/>
        </p:nvPicPr>
        <p:blipFill rotWithShape="1">
          <a:blip r:embed="rId5">
            <a:alphaModFix/>
          </a:blip>
          <a:srcRect l="139" r="139"/>
          <a:stretch/>
        </p:blipFill>
        <p:spPr>
          <a:xfrm>
            <a:off x="611290" y="1786659"/>
            <a:ext cx="647823" cy="647821"/>
          </a:xfrm>
          <a:prstGeom prst="rect">
            <a:avLst/>
          </a:prstGeom>
          <a:noFill/>
          <a:ln>
            <a:noFill/>
          </a:ln>
        </p:spPr>
      </p:pic>
      <p:pic>
        <p:nvPicPr>
          <p:cNvPr id="26" name="Google Shape;801;p51">
            <a:extLst>
              <a:ext uri="{FF2B5EF4-FFF2-40B4-BE49-F238E27FC236}">
                <a16:creationId xmlns:a16="http://schemas.microsoft.com/office/drawing/2014/main" id="{5A21B8AA-2A1A-42B6-BA65-2CAB595250D6}"/>
              </a:ext>
            </a:extLst>
          </p:cNvPr>
          <p:cNvPicPr preferRelativeResize="0"/>
          <p:nvPr/>
        </p:nvPicPr>
        <p:blipFill rotWithShape="1">
          <a:blip r:embed="rId6">
            <a:alphaModFix/>
          </a:blip>
          <a:srcRect/>
          <a:stretch/>
        </p:blipFill>
        <p:spPr>
          <a:xfrm>
            <a:off x="4667153" y="3688107"/>
            <a:ext cx="647822" cy="647821"/>
          </a:xfrm>
          <a:prstGeom prst="rect">
            <a:avLst/>
          </a:prstGeom>
          <a:noFill/>
          <a:ln>
            <a:noFill/>
          </a:ln>
        </p:spPr>
      </p:pic>
      <p:pic>
        <p:nvPicPr>
          <p:cNvPr id="27" name="Google Shape;802;p51">
            <a:extLst>
              <a:ext uri="{FF2B5EF4-FFF2-40B4-BE49-F238E27FC236}">
                <a16:creationId xmlns:a16="http://schemas.microsoft.com/office/drawing/2014/main" id="{D8C8AD1B-563E-425F-8726-8D0796E72B08}"/>
              </a:ext>
            </a:extLst>
          </p:cNvPr>
          <p:cNvPicPr preferRelativeResize="0"/>
          <p:nvPr/>
        </p:nvPicPr>
        <p:blipFill rotWithShape="1">
          <a:blip r:embed="rId7">
            <a:alphaModFix/>
          </a:blip>
          <a:srcRect/>
          <a:stretch/>
        </p:blipFill>
        <p:spPr>
          <a:xfrm>
            <a:off x="4667159" y="2737374"/>
            <a:ext cx="647831" cy="647831"/>
          </a:xfrm>
          <a:prstGeom prst="rect">
            <a:avLst/>
          </a:prstGeom>
          <a:noFill/>
          <a:ln>
            <a:noFill/>
          </a:ln>
        </p:spPr>
      </p:pic>
      <p:pic>
        <p:nvPicPr>
          <p:cNvPr id="28" name="Google Shape;803;p51">
            <a:extLst>
              <a:ext uri="{FF2B5EF4-FFF2-40B4-BE49-F238E27FC236}">
                <a16:creationId xmlns:a16="http://schemas.microsoft.com/office/drawing/2014/main" id="{61ECAFED-FE1E-474F-9DA5-1B7055F0C4FA}"/>
              </a:ext>
            </a:extLst>
          </p:cNvPr>
          <p:cNvPicPr preferRelativeResize="0"/>
          <p:nvPr/>
        </p:nvPicPr>
        <p:blipFill rotWithShape="1">
          <a:blip r:embed="rId8">
            <a:alphaModFix/>
          </a:blip>
          <a:srcRect/>
          <a:stretch/>
        </p:blipFill>
        <p:spPr>
          <a:xfrm>
            <a:off x="4667160" y="1786667"/>
            <a:ext cx="647822" cy="647821"/>
          </a:xfrm>
          <a:prstGeom prst="rect">
            <a:avLst/>
          </a:prstGeom>
          <a:noFill/>
          <a:ln>
            <a:noFill/>
          </a:ln>
        </p:spPr>
      </p:pic>
      <p:sp>
        <p:nvSpPr>
          <p:cNvPr id="8" name="Title 1">
            <a:extLst>
              <a:ext uri="{FF2B5EF4-FFF2-40B4-BE49-F238E27FC236}">
                <a16:creationId xmlns:a16="http://schemas.microsoft.com/office/drawing/2014/main" id="{3F530F0D-612D-AB9D-C1C2-DCECFFD031B8}"/>
              </a:ext>
            </a:extLst>
          </p:cNvPr>
          <p:cNvSpPr txBox="1">
            <a:spLocks/>
          </p:cNvSpPr>
          <p:nvPr/>
        </p:nvSpPr>
        <p:spPr>
          <a:xfrm>
            <a:off x="210311" y="201168"/>
            <a:ext cx="8592848" cy="68710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200" b="0">
                <a:solidFill>
                  <a:schemeClr val="accent4"/>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a:lstStyle>
          <a:p>
            <a:r>
              <a:rPr lang="en-US" sz="2400" b="1" kern="0" dirty="0">
                <a:solidFill>
                  <a:schemeClr val="bg1"/>
                </a:solidFill>
                <a:latin typeface="IBM Plex Sans"/>
              </a:rPr>
              <a:t>Red Hat’s Network Observability Focus</a:t>
            </a:r>
            <a:endParaRPr lang="en-US" sz="2400" b="1" kern="0" dirty="0">
              <a:solidFill>
                <a:schemeClr val="bg1"/>
              </a:solidFill>
            </a:endParaRPr>
          </a:p>
        </p:txBody>
      </p:sp>
    </p:spTree>
    <p:extLst>
      <p:ext uri="{BB962C8B-B14F-4D97-AF65-F5344CB8AC3E}">
        <p14:creationId xmlns:p14="http://schemas.microsoft.com/office/powerpoint/2010/main" val="266995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8"/>
            <a:ext cx="8144521" cy="425838"/>
          </a:xfrm>
        </p:spPr>
        <p:txBody>
          <a:bodyPr/>
          <a:lstStyle/>
          <a:p>
            <a:r>
              <a:rPr lang="en-US" b="1" dirty="0">
                <a:solidFill>
                  <a:schemeClr val="bg1"/>
                </a:solidFill>
              </a:rPr>
              <a:t>Example: Flow Logs (e.g., net-flows)</a:t>
            </a:r>
            <a:endParaRPr lang="en-IL" b="1" dirty="0">
              <a:solidFill>
                <a:schemeClr val="bg1"/>
              </a:solidFill>
            </a:endParaRPr>
          </a:p>
        </p:txBody>
      </p:sp>
      <p:sp>
        <p:nvSpPr>
          <p:cNvPr id="3" name="Content Placeholder 2">
            <a:extLst>
              <a:ext uri="{FF2B5EF4-FFF2-40B4-BE49-F238E27FC236}">
                <a16:creationId xmlns:a16="http://schemas.microsoft.com/office/drawing/2014/main" id="{02C3AA52-ABA4-458D-B6E4-219CBBFF646A}"/>
              </a:ext>
            </a:extLst>
          </p:cNvPr>
          <p:cNvSpPr>
            <a:spLocks noGrp="1"/>
          </p:cNvSpPr>
          <p:nvPr>
            <p:ph idx="1"/>
          </p:nvPr>
        </p:nvSpPr>
        <p:spPr>
          <a:xfrm>
            <a:off x="237376" y="693753"/>
            <a:ext cx="8469302" cy="2276062"/>
          </a:xfrm>
        </p:spPr>
        <p:txBody>
          <a:bodyPr>
            <a:normAutofit fontScale="77500" lnSpcReduction="20000"/>
          </a:bodyPr>
          <a:lstStyle/>
          <a:p>
            <a:r>
              <a:rPr lang="en-US" sz="2100" kern="1200" dirty="0">
                <a:cs typeface="Arial" charset="0"/>
              </a:rPr>
              <a:t>Among various types of network related operational data (bulk counters, packet capture, network device logs) flow logs are: </a:t>
            </a:r>
          </a:p>
          <a:p>
            <a:pPr marL="342900" indent="-342900">
              <a:buFont typeface="Arial" panose="020B0604020202020204" pitchFamily="34" charset="0"/>
              <a:buChar char="•"/>
            </a:pPr>
            <a:r>
              <a:rPr lang="en-US" sz="2100" b="1" kern="1200" dirty="0">
                <a:solidFill>
                  <a:schemeClr val="accent3"/>
                </a:solidFill>
                <a:cs typeface="Arial" charset="0"/>
              </a:rPr>
              <a:t>More informative </a:t>
            </a:r>
            <a:r>
              <a:rPr lang="en-US" sz="2100" kern="1200" dirty="0">
                <a:cs typeface="Arial" charset="0"/>
              </a:rPr>
              <a:t>than bulk counters while more concise and viable than full packet capture </a:t>
            </a:r>
          </a:p>
          <a:p>
            <a:pPr marL="342900" indent="-342900">
              <a:buFont typeface="Arial" panose="020B0604020202020204" pitchFamily="34" charset="0"/>
              <a:buChar char="•"/>
            </a:pPr>
            <a:r>
              <a:rPr lang="en-US" sz="2100" kern="1200" dirty="0">
                <a:cs typeface="Arial" charset="0"/>
              </a:rPr>
              <a:t>Often </a:t>
            </a:r>
            <a:r>
              <a:rPr lang="en-US" sz="2100" b="1" kern="1200" dirty="0">
                <a:solidFill>
                  <a:schemeClr val="accent3"/>
                </a:solidFill>
                <a:cs typeface="Arial" charset="0"/>
              </a:rPr>
              <a:t>must be collected </a:t>
            </a:r>
            <a:r>
              <a:rPr lang="en-US" sz="2100" kern="1200" dirty="0">
                <a:cs typeface="Arial" charset="0"/>
              </a:rPr>
              <a:t>due to regulatory and compliance requirements, such as auditing</a:t>
            </a:r>
          </a:p>
          <a:p>
            <a:r>
              <a:rPr lang="en-US" sz="2100" kern="1200" dirty="0">
                <a:cs typeface="Arial" charset="0"/>
              </a:rPr>
              <a:t> </a:t>
            </a:r>
          </a:p>
          <a:p>
            <a:r>
              <a:rPr lang="en-US" sz="2100" kern="1200" dirty="0">
                <a:cs typeface="Arial" charset="0"/>
              </a:rPr>
              <a:t>However, flow logs </a:t>
            </a:r>
            <a:r>
              <a:rPr lang="en-US" sz="2100" b="1" kern="1200" dirty="0">
                <a:solidFill>
                  <a:schemeClr val="accent3"/>
                </a:solidFill>
                <a:cs typeface="Arial" charset="0"/>
              </a:rPr>
              <a:t>do not capture payload data</a:t>
            </a:r>
          </a:p>
          <a:p>
            <a:endParaRPr lang="en-IL" sz="2100" dirty="0"/>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24</a:t>
            </a:fld>
            <a:endParaRPr lang="en-US" dirty="0"/>
          </a:p>
        </p:txBody>
      </p:sp>
      <p:pic>
        <p:nvPicPr>
          <p:cNvPr id="11" name="Picture 10">
            <a:extLst>
              <a:ext uri="{FF2B5EF4-FFF2-40B4-BE49-F238E27FC236}">
                <a16:creationId xmlns:a16="http://schemas.microsoft.com/office/drawing/2014/main" id="{3D78B1CD-0598-4919-8E54-471D08A20461}"/>
              </a:ext>
            </a:extLst>
          </p:cNvPr>
          <p:cNvPicPr>
            <a:picLocks noChangeAspect="1"/>
          </p:cNvPicPr>
          <p:nvPr/>
        </p:nvPicPr>
        <p:blipFill>
          <a:blip r:embed="rId2"/>
          <a:stretch>
            <a:fillRect/>
          </a:stretch>
        </p:blipFill>
        <p:spPr>
          <a:xfrm>
            <a:off x="3761889" y="3327856"/>
            <a:ext cx="4875671" cy="1351556"/>
          </a:xfrm>
          <a:prstGeom prst="rect">
            <a:avLst/>
          </a:prstGeom>
        </p:spPr>
      </p:pic>
    </p:spTree>
    <p:extLst>
      <p:ext uri="{BB962C8B-B14F-4D97-AF65-F5344CB8AC3E}">
        <p14:creationId xmlns:p14="http://schemas.microsoft.com/office/powerpoint/2010/main" val="4020378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19456" y="219456"/>
            <a:ext cx="4133088" cy="804672"/>
          </a:xfrm>
        </p:spPr>
        <p:txBody>
          <a:bodyPr anchor="t">
            <a:normAutofit/>
          </a:bodyPr>
          <a:lstStyle/>
          <a:p>
            <a:r>
              <a:rPr lang="en-US" sz="2400" b="1" dirty="0"/>
              <a:t>Use Cases To Consider </a:t>
            </a:r>
          </a:p>
        </p:txBody>
      </p:sp>
      <p:sp>
        <p:nvSpPr>
          <p:cNvPr id="5" name="Slide Number Placeholde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3</a:t>
            </a:fld>
            <a:endParaRPr lang="en-US"/>
          </a:p>
        </p:txBody>
      </p:sp>
      <p:sp>
        <p:nvSpPr>
          <p:cNvPr id="2" name="Content Placeholder 2">
            <a:extLst>
              <a:ext uri="{FF2B5EF4-FFF2-40B4-BE49-F238E27FC236}">
                <a16:creationId xmlns:a16="http://schemas.microsoft.com/office/drawing/2014/main" id="{0F15C15F-6221-827D-47B4-20CAE1EAECE0}"/>
              </a:ext>
            </a:extLst>
          </p:cNvPr>
          <p:cNvSpPr txBox="1">
            <a:spLocks/>
          </p:cNvSpPr>
          <p:nvPr/>
        </p:nvSpPr>
        <p:spPr>
          <a:xfrm>
            <a:off x="336891" y="769860"/>
            <a:ext cx="7495418" cy="2691652"/>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457200" indent="-457200" defTabSz="914400">
              <a:buFont typeface="+mj-lt"/>
              <a:buAutoNum type="arabicParenR"/>
            </a:pPr>
            <a:r>
              <a:rPr lang="en-US" sz="2100" kern="1200" dirty="0">
                <a:cs typeface="Arial" charset="0"/>
              </a:rPr>
              <a:t>DNS</a:t>
            </a:r>
            <a:endParaRPr lang="en-US" sz="2100" dirty="0">
              <a:cs typeface="Arial" charset="0"/>
            </a:endParaRPr>
          </a:p>
          <a:p>
            <a:pPr marL="457200" indent="-457200" defTabSz="914400">
              <a:buFont typeface="+mj-lt"/>
              <a:buAutoNum type="arabicParenR"/>
            </a:pPr>
            <a:r>
              <a:rPr lang="en-US" sz="2100" dirty="0">
                <a:cs typeface="Arial" charset="0"/>
              </a:rPr>
              <a:t>TLS </a:t>
            </a:r>
          </a:p>
          <a:p>
            <a:pPr marL="457200" indent="-457200" defTabSz="914400">
              <a:buFont typeface="+mj-lt"/>
              <a:buAutoNum type="arabicParenR"/>
            </a:pPr>
            <a:r>
              <a:rPr lang="en-US" sz="2100" dirty="0">
                <a:cs typeface="Arial" charset="0"/>
              </a:rPr>
              <a:t>HTTP/HTTPS</a:t>
            </a:r>
            <a:endParaRPr lang="en-US" sz="2100" kern="1200" dirty="0">
              <a:cs typeface="Arial" charset="0"/>
            </a:endParaRPr>
          </a:p>
          <a:p>
            <a:pPr marL="457200" indent="-457200" defTabSz="914400">
              <a:buFont typeface="+mj-lt"/>
              <a:buAutoNum type="arabicParenR"/>
            </a:pPr>
            <a:r>
              <a:rPr lang="en-US" sz="2100">
                <a:cs typeface="Arial" charset="0"/>
              </a:rPr>
              <a:t>BGP/OSPF</a:t>
            </a:r>
            <a:endParaRPr lang="en-US" sz="2100" dirty="0">
              <a:cs typeface="Arial" charset="0"/>
            </a:endParaRPr>
          </a:p>
          <a:p>
            <a:pPr defTabSz="914400"/>
            <a:r>
              <a:rPr lang="en-US" sz="2100" kern="1200" dirty="0">
                <a:cs typeface="Arial" charset="0"/>
              </a:rPr>
              <a:t> </a:t>
            </a:r>
          </a:p>
          <a:p>
            <a:pPr marL="457200" indent="-457200" defTabSz="914400">
              <a:buFont typeface="+mj-lt"/>
              <a:buAutoNum type="arabicParenR"/>
            </a:pPr>
            <a:endParaRPr lang="en-US" sz="2100" b="1" kern="1200" dirty="0">
              <a:solidFill>
                <a:schemeClr val="accent3"/>
              </a:solidFill>
              <a:cs typeface="Arial" charset="0"/>
            </a:endParaRPr>
          </a:p>
          <a:p>
            <a:pPr marL="457200" indent="-457200" defTabSz="914400">
              <a:buFont typeface="+mj-lt"/>
              <a:buAutoNum type="arabicParenR"/>
            </a:pPr>
            <a:endParaRPr lang="en-IL" sz="2100" kern="0" dirty="0"/>
          </a:p>
        </p:txBody>
      </p:sp>
    </p:spTree>
    <p:extLst>
      <p:ext uri="{BB962C8B-B14F-4D97-AF65-F5344CB8AC3E}">
        <p14:creationId xmlns:p14="http://schemas.microsoft.com/office/powerpoint/2010/main" val="25064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19456" y="219456"/>
            <a:ext cx="4133088" cy="804672"/>
          </a:xfrm>
        </p:spPr>
        <p:txBody>
          <a:bodyPr anchor="t">
            <a:normAutofit/>
          </a:bodyPr>
          <a:lstStyle/>
          <a:p>
            <a:r>
              <a:rPr lang="en-US" sz="2400" b="1" dirty="0"/>
              <a:t>First Use Case: DNS </a:t>
            </a:r>
          </a:p>
        </p:txBody>
      </p:sp>
      <p:pic>
        <p:nvPicPr>
          <p:cNvPr id="9" name="Picture Placeholder 8" descr="Earth as a particle with gold and blue">
            <a:extLst>
              <a:ext uri="{FF2B5EF4-FFF2-40B4-BE49-F238E27FC236}">
                <a16:creationId xmlns:a16="http://schemas.microsoft.com/office/drawing/2014/main" id="{C5C636D1-9655-8D6F-2E15-9452CE0D89D6}"/>
              </a:ext>
            </a:extLst>
          </p:cNvPr>
          <p:cNvPicPr>
            <a:picLocks noGrp="1" noChangeAspect="1"/>
          </p:cNvPicPr>
          <p:nvPr>
            <p:ph type="pic" sz="quarter" idx="13"/>
          </p:nvPr>
        </p:nvPicPr>
        <p:blipFill rotWithShape="1">
          <a:blip r:embed="rId2">
            <a:alphaModFix amt="44000"/>
          </a:blip>
          <a:srcRect l="16408" r="24259"/>
          <a:stretch/>
        </p:blipFill>
        <p:spPr>
          <a:xfrm>
            <a:off x="4240713" y="6584"/>
            <a:ext cx="4572000" cy="5143490"/>
          </a:xfrm>
          <a:noFill/>
        </p:spPr>
      </p:pic>
      <p:sp>
        <p:nvSpPr>
          <p:cNvPr id="5" name="Slide Number Placeholde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4</a:t>
            </a:fld>
            <a:endParaRPr lang="en-US"/>
          </a:p>
        </p:txBody>
      </p:sp>
      <p:sp>
        <p:nvSpPr>
          <p:cNvPr id="12" name="Bent Arrow 11">
            <a:extLst>
              <a:ext uri="{FF2B5EF4-FFF2-40B4-BE49-F238E27FC236}">
                <a16:creationId xmlns:a16="http://schemas.microsoft.com/office/drawing/2014/main" id="{07AEC041-C0D8-1B7D-5C01-F2002424AB5D}"/>
              </a:ext>
            </a:extLst>
          </p:cNvPr>
          <p:cNvSpPr/>
          <p:nvPr/>
        </p:nvSpPr>
        <p:spPr bwMode="auto">
          <a:xfrm rot="16200000">
            <a:off x="4667866" y="2072146"/>
            <a:ext cx="2263877" cy="2145891"/>
          </a:xfrm>
          <a:prstGeom prst="bentArrow">
            <a:avLst>
              <a:gd name="adj1" fmla="val 4082"/>
              <a:gd name="adj2" fmla="val 10320"/>
              <a:gd name="adj3" fmla="val 13045"/>
              <a:gd name="adj4" fmla="val 78601"/>
            </a:avLst>
          </a:prstGeom>
          <a:solidFill>
            <a:schemeClr val="accent2">
              <a:lumMod val="75000"/>
            </a:schemeClr>
          </a:solidFill>
          <a:ln w="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3" name="Bent Arrow 12">
            <a:extLst>
              <a:ext uri="{FF2B5EF4-FFF2-40B4-BE49-F238E27FC236}">
                <a16:creationId xmlns:a16="http://schemas.microsoft.com/office/drawing/2014/main" id="{C5A94420-86E0-6168-7815-A300D4A57E15}"/>
              </a:ext>
            </a:extLst>
          </p:cNvPr>
          <p:cNvSpPr/>
          <p:nvPr/>
        </p:nvSpPr>
        <p:spPr bwMode="auto">
          <a:xfrm rot="5400000">
            <a:off x="6367618" y="1007985"/>
            <a:ext cx="2263877" cy="2145891"/>
          </a:xfrm>
          <a:prstGeom prst="bentArrow">
            <a:avLst>
              <a:gd name="adj1" fmla="val 4082"/>
              <a:gd name="adj2" fmla="val 10320"/>
              <a:gd name="adj3" fmla="val 13045"/>
              <a:gd name="adj4" fmla="val 78601"/>
            </a:avLst>
          </a:prstGeom>
          <a:solidFill>
            <a:schemeClr val="accent2"/>
          </a:solidFill>
          <a:ln w="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pic>
        <p:nvPicPr>
          <p:cNvPr id="15" name="Graphic 14" descr="Internet with solid fill">
            <a:extLst>
              <a:ext uri="{FF2B5EF4-FFF2-40B4-BE49-F238E27FC236}">
                <a16:creationId xmlns:a16="http://schemas.microsoft.com/office/drawing/2014/main" id="{3B310FC6-F4C7-1F22-A574-717C1A9E0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5201" y="3618065"/>
            <a:ext cx="914400" cy="914400"/>
          </a:xfrm>
          <a:prstGeom prst="rect">
            <a:avLst/>
          </a:prstGeom>
        </p:spPr>
      </p:pic>
      <p:pic>
        <p:nvPicPr>
          <p:cNvPr id="17" name="Graphic 16" descr="Server with solid fill">
            <a:extLst>
              <a:ext uri="{FF2B5EF4-FFF2-40B4-BE49-F238E27FC236}">
                <a16:creationId xmlns:a16="http://schemas.microsoft.com/office/drawing/2014/main" id="{1F16465A-A938-2966-38C0-6ED862155E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6521" y="637653"/>
            <a:ext cx="914400" cy="914400"/>
          </a:xfrm>
          <a:prstGeom prst="rect">
            <a:avLst/>
          </a:prstGeom>
        </p:spPr>
      </p:pic>
      <p:sp>
        <p:nvSpPr>
          <p:cNvPr id="18" name="TextBox 17">
            <a:extLst>
              <a:ext uri="{FF2B5EF4-FFF2-40B4-BE49-F238E27FC236}">
                <a16:creationId xmlns:a16="http://schemas.microsoft.com/office/drawing/2014/main" id="{055F0F24-2AD7-7DBF-A276-C592011E2BF3}"/>
              </a:ext>
            </a:extLst>
          </p:cNvPr>
          <p:cNvSpPr txBox="1"/>
          <p:nvPr/>
        </p:nvSpPr>
        <p:spPr>
          <a:xfrm>
            <a:off x="3662897" y="3307624"/>
            <a:ext cx="1508490" cy="307777"/>
          </a:xfrm>
          <a:prstGeom prst="rect">
            <a:avLst/>
          </a:prstGeom>
          <a:noFill/>
        </p:spPr>
        <p:txBody>
          <a:bodyPr wrap="none" rtlCol="0">
            <a:spAutoFit/>
          </a:bodyPr>
          <a:lstStyle/>
          <a:p>
            <a:pPr algn="l"/>
            <a:r>
              <a:rPr lang="en-US" sz="1400" dirty="0" err="1">
                <a:solidFill>
                  <a:schemeClr val="accent2"/>
                </a:solidFill>
                <a:latin typeface="+mn-lt"/>
                <a:ea typeface="IBM Plex Sans" charset="0"/>
                <a:cs typeface="IBM Plex Sans" charset="0"/>
              </a:rPr>
              <a:t>www.</a:t>
            </a:r>
            <a:r>
              <a:rPr lang="en-US" sz="1400" dirty="0" err="1">
                <a:solidFill>
                  <a:schemeClr val="accent2"/>
                </a:solidFill>
                <a:ea typeface="IBM Plex Sans" charset="0"/>
                <a:cs typeface="IBM Plex Sans" charset="0"/>
              </a:rPr>
              <a:t>redhat.com</a:t>
            </a:r>
            <a:endParaRPr lang="en-US" sz="1400" dirty="0">
              <a:solidFill>
                <a:schemeClr val="accent2"/>
              </a:solidFill>
              <a:latin typeface="+mn-lt"/>
              <a:ea typeface="IBM Plex Sans" charset="0"/>
              <a:cs typeface="IBM Plex Sans" charset="0"/>
            </a:endParaRPr>
          </a:p>
        </p:txBody>
      </p:sp>
      <p:sp>
        <p:nvSpPr>
          <p:cNvPr id="19" name="TextBox 18">
            <a:extLst>
              <a:ext uri="{FF2B5EF4-FFF2-40B4-BE49-F238E27FC236}">
                <a16:creationId xmlns:a16="http://schemas.microsoft.com/office/drawing/2014/main" id="{07CF7ECA-9FD6-9246-2A7F-1AE2AEA673AE}"/>
              </a:ext>
            </a:extLst>
          </p:cNvPr>
          <p:cNvSpPr txBox="1"/>
          <p:nvPr/>
        </p:nvSpPr>
        <p:spPr>
          <a:xfrm>
            <a:off x="7731844" y="1133856"/>
            <a:ext cx="1426994" cy="307777"/>
          </a:xfrm>
          <a:prstGeom prst="rect">
            <a:avLst/>
          </a:prstGeom>
          <a:noFill/>
        </p:spPr>
        <p:txBody>
          <a:bodyPr wrap="none" rtlCol="0">
            <a:spAutoFit/>
          </a:bodyPr>
          <a:lstStyle/>
          <a:p>
            <a:pPr algn="l"/>
            <a:r>
              <a:rPr lang="en-US" sz="1400" dirty="0">
                <a:solidFill>
                  <a:schemeClr val="accent2"/>
                </a:solidFill>
                <a:latin typeface="+mn-lt"/>
                <a:ea typeface="IBM Plex Sans" charset="0"/>
                <a:cs typeface="IBM Plex Sans" charset="0"/>
              </a:rPr>
              <a:t>52.200.142.250</a:t>
            </a:r>
          </a:p>
        </p:txBody>
      </p:sp>
      <p:sp>
        <p:nvSpPr>
          <p:cNvPr id="2" name="Content Placeholder 2">
            <a:extLst>
              <a:ext uri="{FF2B5EF4-FFF2-40B4-BE49-F238E27FC236}">
                <a16:creationId xmlns:a16="http://schemas.microsoft.com/office/drawing/2014/main" id="{0F15C15F-6221-827D-47B4-20CAE1EAECE0}"/>
              </a:ext>
            </a:extLst>
          </p:cNvPr>
          <p:cNvSpPr txBox="1">
            <a:spLocks/>
          </p:cNvSpPr>
          <p:nvPr/>
        </p:nvSpPr>
        <p:spPr>
          <a:xfrm>
            <a:off x="336891" y="769860"/>
            <a:ext cx="3694580" cy="2691652"/>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342900" indent="-342900" defTabSz="914400">
              <a:buFont typeface="Arial" panose="020B0604020202020204" pitchFamily="34" charset="0"/>
              <a:buChar char="•"/>
            </a:pPr>
            <a:r>
              <a:rPr lang="en-US" sz="2100" kern="1200" dirty="0">
                <a:cs typeface="Arial" charset="0"/>
              </a:rPr>
              <a:t>DNS protocol is simple, efficient</a:t>
            </a:r>
            <a:r>
              <a:rPr lang="en-US" sz="2100" dirty="0">
                <a:cs typeface="Arial" charset="0"/>
              </a:rPr>
              <a:t>, and used everywhere.</a:t>
            </a:r>
          </a:p>
          <a:p>
            <a:pPr marL="342900" indent="-342900" defTabSz="914400">
              <a:buFont typeface="Arial" panose="020B0604020202020204" pitchFamily="34" charset="0"/>
              <a:buChar char="•"/>
            </a:pPr>
            <a:r>
              <a:rPr lang="en-US" sz="2100" dirty="0">
                <a:cs typeface="Arial" charset="0"/>
              </a:rPr>
              <a:t>Simple protocol allows complex analysis </a:t>
            </a:r>
          </a:p>
          <a:p>
            <a:pPr marL="342900" indent="-342900" defTabSz="914400">
              <a:buFont typeface="Arial" panose="020B0604020202020204" pitchFamily="34" charset="0"/>
              <a:buChar char="•"/>
            </a:pPr>
            <a:r>
              <a:rPr lang="en-US" sz="2100" dirty="0">
                <a:cs typeface="Arial" charset="0"/>
              </a:rPr>
              <a:t>Lots of interest in DNS (as evidenced by many startups, including NS1)</a:t>
            </a:r>
            <a:endParaRPr lang="en-US" sz="2100" kern="1200" dirty="0">
              <a:cs typeface="Arial" charset="0"/>
            </a:endParaRPr>
          </a:p>
          <a:p>
            <a:pPr marL="342900" indent="-342900" defTabSz="914400">
              <a:buFont typeface="Arial" panose="020B0604020202020204" pitchFamily="34" charset="0"/>
              <a:buChar char="•"/>
            </a:pPr>
            <a:r>
              <a:rPr lang="en-US" sz="2100" dirty="0">
                <a:cs typeface="Arial" charset="0"/>
              </a:rPr>
              <a:t>Within OCP, DNS packets are not encrypted. </a:t>
            </a:r>
          </a:p>
          <a:p>
            <a:pPr defTabSz="914400"/>
            <a:r>
              <a:rPr lang="en-US" sz="2100" kern="1200" dirty="0">
                <a:cs typeface="Arial" charset="0"/>
              </a:rPr>
              <a:t> </a:t>
            </a:r>
          </a:p>
          <a:p>
            <a:pPr defTabSz="914400"/>
            <a:endParaRPr lang="en-US" sz="2100" b="1" kern="1200" dirty="0">
              <a:solidFill>
                <a:schemeClr val="accent3"/>
              </a:solidFill>
              <a:cs typeface="Arial" charset="0"/>
            </a:endParaRPr>
          </a:p>
          <a:p>
            <a:pPr defTabSz="914400"/>
            <a:endParaRPr lang="en-IL" sz="2100" kern="0" dirty="0"/>
          </a:p>
        </p:txBody>
      </p:sp>
    </p:spTree>
    <p:extLst>
      <p:ext uri="{BB962C8B-B14F-4D97-AF65-F5344CB8AC3E}">
        <p14:creationId xmlns:p14="http://schemas.microsoft.com/office/powerpoint/2010/main" val="24996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28665" y="219456"/>
            <a:ext cx="9077175" cy="804672"/>
          </a:xfrm>
        </p:spPr>
        <p:txBody>
          <a:bodyPr anchor="t">
            <a:normAutofit/>
          </a:bodyPr>
          <a:lstStyle/>
          <a:p>
            <a:r>
              <a:rPr lang="en-US" sz="2400" b="1" dirty="0"/>
              <a:t>DNS: What Questions can We Answer Looking at Payloads?</a:t>
            </a:r>
          </a:p>
        </p:txBody>
      </p:sp>
      <p:sp>
        <p:nvSpPr>
          <p:cNvPr id="24" name="Content Placeholder 2">
            <a:extLst>
              <a:ext uri="{FF2B5EF4-FFF2-40B4-BE49-F238E27FC236}">
                <a16:creationId xmlns:a16="http://schemas.microsoft.com/office/drawing/2014/main" id="{4665F9F8-BD30-E7AE-7EFC-AC163D566670}"/>
              </a:ext>
            </a:extLst>
          </p:cNvPr>
          <p:cNvSpPr txBox="1">
            <a:spLocks/>
          </p:cNvSpPr>
          <p:nvPr/>
        </p:nvSpPr>
        <p:spPr>
          <a:xfrm>
            <a:off x="343812" y="587936"/>
            <a:ext cx="8571521" cy="940327"/>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2000" dirty="0">
                <a:cs typeface="Arial" charset="0"/>
              </a:rPr>
              <a:t>What names are being looked up the most? </a:t>
            </a:r>
          </a:p>
          <a:p>
            <a:pPr marL="514352" lvl="1" indent="-342900" defTabSz="914400">
              <a:buFont typeface="Arial" panose="020B0604020202020204" pitchFamily="34" charset="0"/>
              <a:buChar char="•"/>
            </a:pPr>
            <a:r>
              <a:rPr lang="en-US" sz="2000" dirty="0">
                <a:cs typeface="Arial" charset="0"/>
              </a:rPr>
              <a:t>e.g., </a:t>
            </a:r>
            <a:r>
              <a:rPr lang="en-US" sz="2000" dirty="0">
                <a:cs typeface="Arial" charset="0"/>
                <a:hlinkClick r:id="rId2"/>
              </a:rPr>
              <a:t>www.redhat.com</a:t>
            </a:r>
            <a:r>
              <a:rPr lang="en-US" sz="2000" dirty="0">
                <a:cs typeface="Arial" charset="0"/>
              </a:rPr>
              <a:t>, </a:t>
            </a:r>
            <a:r>
              <a:rPr lang="en-US" sz="2000" dirty="0">
                <a:cs typeface="Arial" charset="0"/>
                <a:hlinkClick r:id="rId3"/>
              </a:rPr>
              <a:t>www.google.com</a:t>
            </a:r>
            <a:r>
              <a:rPr lang="en-US" sz="2000" dirty="0">
                <a:cs typeface="Arial" charset="0"/>
              </a:rPr>
              <a:t>, </a:t>
            </a:r>
            <a:r>
              <a:rPr lang="en-US" sz="2000" dirty="0" err="1">
                <a:cs typeface="Arial" charset="0"/>
              </a:rPr>
              <a:t>ns.opendns.com</a:t>
            </a:r>
            <a:r>
              <a:rPr lang="en-US" sz="2000" dirty="0">
                <a:cs typeface="Arial" charset="0"/>
              </a:rPr>
              <a:t>, etc.</a:t>
            </a:r>
          </a:p>
          <a:p>
            <a:pPr defTabSz="914400"/>
            <a:r>
              <a:rPr lang="en-US" sz="2000" kern="1200" dirty="0">
                <a:cs typeface="Arial" charset="0"/>
              </a:rPr>
              <a:t> </a:t>
            </a:r>
          </a:p>
          <a:p>
            <a:pPr defTabSz="914400"/>
            <a:endParaRPr lang="en-US" sz="2000" b="1" kern="1200" dirty="0">
              <a:solidFill>
                <a:schemeClr val="accent3"/>
              </a:solidFill>
              <a:cs typeface="Arial" charset="0"/>
            </a:endParaRPr>
          </a:p>
          <a:p>
            <a:pPr defTabSz="914400"/>
            <a:endParaRPr lang="en-IL" sz="2000" kern="0" dirty="0"/>
          </a:p>
        </p:txBody>
      </p:sp>
      <p:sp>
        <p:nvSpPr>
          <p:cNvPr id="2" name="Content Placeholder 2">
            <a:extLst>
              <a:ext uri="{FF2B5EF4-FFF2-40B4-BE49-F238E27FC236}">
                <a16:creationId xmlns:a16="http://schemas.microsoft.com/office/drawing/2014/main" id="{EAF0EF4B-EFE2-B600-DABA-0AF7AD06EF5E}"/>
              </a:ext>
            </a:extLst>
          </p:cNvPr>
          <p:cNvSpPr txBox="1">
            <a:spLocks/>
          </p:cNvSpPr>
          <p:nvPr/>
        </p:nvSpPr>
        <p:spPr>
          <a:xfrm>
            <a:off x="343812" y="1582236"/>
            <a:ext cx="4905995" cy="3561264"/>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2000" dirty="0">
                <a:cs typeface="Arial" charset="0"/>
              </a:rPr>
              <a:t>What kind of responses are we getting? </a:t>
            </a:r>
          </a:p>
          <a:p>
            <a:pPr marL="514352" lvl="1" indent="-342900" defTabSz="914400">
              <a:buFont typeface="Arial" panose="020B0604020202020204" pitchFamily="34" charset="0"/>
              <a:buChar char="•"/>
            </a:pPr>
            <a:r>
              <a:rPr lang="en-US" sz="2000" dirty="0">
                <a:cs typeface="Arial" charset="0"/>
              </a:rPr>
              <a:t>e.g., IPV4 (A records), IPV6 (AAAA), redirect (PTR), etc.</a:t>
            </a:r>
          </a:p>
          <a:p>
            <a:pPr defTabSz="914400"/>
            <a:r>
              <a:rPr lang="en-US" sz="2000" dirty="0">
                <a:cs typeface="Arial" charset="0"/>
              </a:rPr>
              <a:t>What kind of failures do we get? </a:t>
            </a:r>
          </a:p>
          <a:p>
            <a:pPr marL="514352" lvl="1" indent="-342900" defTabSz="914400">
              <a:buFont typeface="Arial" panose="020B0604020202020204" pitchFamily="34" charset="0"/>
              <a:buChar char="•"/>
            </a:pPr>
            <a:r>
              <a:rPr lang="en-US" sz="2000" dirty="0">
                <a:cs typeface="Arial" charset="0"/>
              </a:rPr>
              <a:t>e.g., domain not found (NXDOMAIN), DNS server failed (SERVFAIL), etc.</a:t>
            </a:r>
          </a:p>
          <a:p>
            <a:pPr defTabSz="914400"/>
            <a:r>
              <a:rPr lang="en-US" sz="2000" dirty="0">
                <a:cs typeface="Arial" charset="0"/>
              </a:rPr>
              <a:t>What is the latency to serve a DNS req?</a:t>
            </a:r>
          </a:p>
          <a:p>
            <a:pPr marL="342900" indent="-342900" defTabSz="914400">
              <a:buFont typeface="Arial" panose="020B0604020202020204" pitchFamily="34" charset="0"/>
              <a:buChar char="•"/>
            </a:pPr>
            <a:endParaRPr lang="en-US" sz="2000" dirty="0">
              <a:cs typeface="Arial" charset="0"/>
            </a:endParaRPr>
          </a:p>
          <a:p>
            <a:pPr defTabSz="914400"/>
            <a:r>
              <a:rPr lang="en-US" sz="2000" kern="1200" dirty="0">
                <a:cs typeface="Arial" charset="0"/>
              </a:rPr>
              <a:t> </a:t>
            </a:r>
          </a:p>
          <a:p>
            <a:pPr defTabSz="914400"/>
            <a:endParaRPr lang="en-US" sz="2000" b="1" kern="1200" dirty="0">
              <a:solidFill>
                <a:schemeClr val="accent3"/>
              </a:solidFill>
              <a:cs typeface="Arial" charset="0"/>
            </a:endParaRPr>
          </a:p>
          <a:p>
            <a:pPr defTabSz="914400"/>
            <a:endParaRPr lang="en-IL" sz="2000" kern="0" dirty="0"/>
          </a:p>
        </p:txBody>
      </p:sp>
      <p:pic>
        <p:nvPicPr>
          <p:cNvPr id="7" name="Picture 6" descr="A picture containing graphical user interface&#10;&#10;Description automatically generated">
            <a:extLst>
              <a:ext uri="{FF2B5EF4-FFF2-40B4-BE49-F238E27FC236}">
                <a16:creationId xmlns:a16="http://schemas.microsoft.com/office/drawing/2014/main" id="{B49EBA76-26FC-09EB-B585-F8CCDA9A0EA5}"/>
              </a:ext>
            </a:extLst>
          </p:cNvPr>
          <p:cNvPicPr>
            <a:picLocks noChangeAspect="1"/>
          </p:cNvPicPr>
          <p:nvPr/>
        </p:nvPicPr>
        <p:blipFill>
          <a:blip r:embed="rId4"/>
          <a:stretch>
            <a:fillRect/>
          </a:stretch>
        </p:blipFill>
        <p:spPr>
          <a:xfrm>
            <a:off x="5201171" y="1725981"/>
            <a:ext cx="3942829" cy="2957122"/>
          </a:xfrm>
          <a:prstGeom prst="rect">
            <a:avLst/>
          </a:prstGeom>
        </p:spPr>
      </p:pic>
      <p:sp>
        <p:nvSpPr>
          <p:cNvPr id="4" name="TextBox 3">
            <a:extLst>
              <a:ext uri="{FF2B5EF4-FFF2-40B4-BE49-F238E27FC236}">
                <a16:creationId xmlns:a16="http://schemas.microsoft.com/office/drawing/2014/main" id="{C74CC814-9295-E1FB-1BEB-12FCB5BABEE3}"/>
              </a:ext>
            </a:extLst>
          </p:cNvPr>
          <p:cNvSpPr txBox="1"/>
          <p:nvPr/>
        </p:nvSpPr>
        <p:spPr>
          <a:xfrm>
            <a:off x="5419284" y="4751570"/>
            <a:ext cx="3506601"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From YKT Traffic Sniffer.  Note Log X Axis</a:t>
            </a:r>
          </a:p>
        </p:txBody>
      </p:sp>
    </p:spTree>
    <p:extLst>
      <p:ext uri="{BB962C8B-B14F-4D97-AF65-F5344CB8AC3E}">
        <p14:creationId xmlns:p14="http://schemas.microsoft.com/office/powerpoint/2010/main" val="21261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513D278F-A3BE-972D-85E7-A87CF14036CF}"/>
              </a:ext>
            </a:extLst>
          </p:cNvPr>
          <p:cNvSpPr txBox="1"/>
          <p:nvPr/>
        </p:nvSpPr>
        <p:spPr>
          <a:xfrm>
            <a:off x="6344077" y="2685052"/>
            <a:ext cx="625654" cy="369332"/>
          </a:xfrm>
          <a:prstGeom prst="rect">
            <a:avLst/>
          </a:prstGeom>
          <a:noFill/>
        </p:spPr>
        <p:txBody>
          <a:bodyPr wrap="square" rtlCol="0">
            <a:spAutoFit/>
          </a:bodyPr>
          <a:lstStyle/>
          <a:p>
            <a:r>
              <a:rPr lang="en-US" sz="900" dirty="0">
                <a:solidFill>
                  <a:schemeClr val="bg1"/>
                </a:solidFill>
              </a:rPr>
              <a:t>Same </a:t>
            </a:r>
          </a:p>
          <a:p>
            <a:r>
              <a:rPr lang="en-US" sz="900" dirty="0">
                <a:solidFill>
                  <a:schemeClr val="bg1"/>
                </a:solidFill>
              </a:rPr>
              <a:t>machine </a:t>
            </a:r>
            <a:endParaRPr lang="en-IL" sz="900" dirty="0">
              <a:solidFill>
                <a:schemeClr val="bg1"/>
              </a:solidFill>
            </a:endParaRPr>
          </a:p>
        </p:txBody>
      </p:sp>
      <p:sp>
        <p:nvSpPr>
          <p:cNvPr id="34" name="TextBox 33">
            <a:extLst>
              <a:ext uri="{FF2B5EF4-FFF2-40B4-BE49-F238E27FC236}">
                <a16:creationId xmlns:a16="http://schemas.microsoft.com/office/drawing/2014/main" id="{30051512-2F44-231B-8829-3C282E0F9C3D}"/>
              </a:ext>
            </a:extLst>
          </p:cNvPr>
          <p:cNvSpPr txBox="1"/>
          <p:nvPr/>
        </p:nvSpPr>
        <p:spPr>
          <a:xfrm>
            <a:off x="6361921" y="2259362"/>
            <a:ext cx="634815" cy="369332"/>
          </a:xfrm>
          <a:prstGeom prst="rect">
            <a:avLst/>
          </a:prstGeom>
          <a:noFill/>
        </p:spPr>
        <p:txBody>
          <a:bodyPr wrap="square" rtlCol="0">
            <a:spAutoFit/>
          </a:bodyPr>
          <a:lstStyle/>
          <a:p>
            <a:r>
              <a:rPr lang="en-US" sz="900" dirty="0">
                <a:solidFill>
                  <a:schemeClr val="bg1"/>
                </a:solidFill>
              </a:rPr>
              <a:t>DNS</a:t>
            </a:r>
          </a:p>
          <a:p>
            <a:r>
              <a:rPr lang="en-US" sz="900" dirty="0">
                <a:solidFill>
                  <a:schemeClr val="bg1"/>
                </a:solidFill>
              </a:rPr>
              <a:t>Metrics</a:t>
            </a:r>
          </a:p>
        </p:txBody>
      </p:sp>
      <p:sp>
        <p:nvSpPr>
          <p:cNvPr id="39" name="TextBox 38">
            <a:extLst>
              <a:ext uri="{FF2B5EF4-FFF2-40B4-BE49-F238E27FC236}">
                <a16:creationId xmlns:a16="http://schemas.microsoft.com/office/drawing/2014/main" id="{BD4F5C03-376E-289E-536B-1F7043D1B0B4}"/>
              </a:ext>
            </a:extLst>
          </p:cNvPr>
          <p:cNvSpPr txBox="1"/>
          <p:nvPr/>
        </p:nvSpPr>
        <p:spPr>
          <a:xfrm>
            <a:off x="5105461" y="2260979"/>
            <a:ext cx="484613" cy="369332"/>
          </a:xfrm>
          <a:prstGeom prst="rect">
            <a:avLst/>
          </a:prstGeom>
          <a:noFill/>
        </p:spPr>
        <p:txBody>
          <a:bodyPr wrap="square" rtlCol="0">
            <a:spAutoFit/>
          </a:bodyPr>
          <a:lstStyle/>
          <a:p>
            <a:r>
              <a:rPr lang="en-US" sz="900" dirty="0">
                <a:solidFill>
                  <a:schemeClr val="bg1"/>
                </a:solidFill>
              </a:rPr>
              <a:t>DNS </a:t>
            </a:r>
          </a:p>
          <a:p>
            <a:r>
              <a:rPr lang="en-US" sz="900" dirty="0">
                <a:solidFill>
                  <a:schemeClr val="bg1"/>
                </a:solidFill>
              </a:rPr>
              <a:t>Logs</a:t>
            </a:r>
          </a:p>
        </p:txBody>
      </p:sp>
      <p:sp>
        <p:nvSpPr>
          <p:cNvPr id="40" name="TextBox 39">
            <a:extLst>
              <a:ext uri="{FF2B5EF4-FFF2-40B4-BE49-F238E27FC236}">
                <a16:creationId xmlns:a16="http://schemas.microsoft.com/office/drawing/2014/main" id="{2FCBE3DB-5FBD-80C8-1AFA-E6641DA9A45D}"/>
              </a:ext>
            </a:extLst>
          </p:cNvPr>
          <p:cNvSpPr txBox="1"/>
          <p:nvPr/>
        </p:nvSpPr>
        <p:spPr>
          <a:xfrm>
            <a:off x="5073213" y="2671462"/>
            <a:ext cx="658767" cy="369332"/>
          </a:xfrm>
          <a:prstGeom prst="rect">
            <a:avLst/>
          </a:prstGeom>
          <a:noFill/>
        </p:spPr>
        <p:txBody>
          <a:bodyPr wrap="square" rtlCol="0">
            <a:spAutoFit/>
          </a:bodyPr>
          <a:lstStyle/>
          <a:p>
            <a:r>
              <a:rPr lang="en-US" sz="900" dirty="0">
                <a:solidFill>
                  <a:schemeClr val="bg1"/>
                </a:solidFill>
              </a:rPr>
              <a:t>Same</a:t>
            </a:r>
          </a:p>
          <a:p>
            <a:r>
              <a:rPr lang="en-US" sz="900" dirty="0">
                <a:solidFill>
                  <a:schemeClr val="bg1"/>
                </a:solidFill>
              </a:rPr>
              <a:t>machine</a:t>
            </a:r>
            <a:endParaRPr lang="en-IL" sz="900" dirty="0">
              <a:solidFill>
                <a:schemeClr val="bg1"/>
              </a:solidFill>
            </a:endParaRPr>
          </a:p>
        </p:txBody>
      </p:sp>
      <p:cxnSp>
        <p:nvCxnSpPr>
          <p:cNvPr id="21" name="Straight Arrow Connector 20">
            <a:extLst>
              <a:ext uri="{FF2B5EF4-FFF2-40B4-BE49-F238E27FC236}">
                <a16:creationId xmlns:a16="http://schemas.microsoft.com/office/drawing/2014/main" id="{B4EA9B76-DB3C-E6EC-6902-AB86EA31CB9B}"/>
              </a:ext>
            </a:extLst>
          </p:cNvPr>
          <p:cNvCxnSpPr>
            <a:cxnSpLocks/>
          </p:cNvCxnSpPr>
          <p:nvPr/>
        </p:nvCxnSpPr>
        <p:spPr bwMode="auto">
          <a:xfrm flipV="1">
            <a:off x="3869157"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B5D6B422-B9D5-4750-AEDB-855EE11A91E4}"/>
              </a:ext>
            </a:extLst>
          </p:cNvPr>
          <p:cNvSpPr>
            <a:spLocks noGrp="1"/>
          </p:cNvSpPr>
          <p:nvPr>
            <p:ph type="title"/>
          </p:nvPr>
        </p:nvSpPr>
        <p:spPr>
          <a:xfrm>
            <a:off x="210312" y="201168"/>
            <a:ext cx="4447207" cy="373566"/>
          </a:xfrm>
          <a:noFill/>
        </p:spPr>
        <p:txBody>
          <a:bodyPr>
            <a:normAutofit fontScale="90000"/>
          </a:bodyPr>
          <a:lstStyle/>
          <a:p>
            <a:r>
              <a:rPr lang="en-US" b="1" dirty="0">
                <a:solidFill>
                  <a:schemeClr val="bg1"/>
                </a:solidFill>
              </a:rPr>
              <a:t>PANO PoC Architecture for DNS</a:t>
            </a:r>
            <a:endParaRPr lang="en-IL" b="1" dirty="0">
              <a:solidFill>
                <a:schemeClr val="bg1"/>
              </a:solidFill>
            </a:endParaRPr>
          </a:p>
        </p:txBody>
      </p:sp>
      <p:sp>
        <p:nvSpPr>
          <p:cNvPr id="4" name="Date Placeholder 3">
            <a:extLst>
              <a:ext uri="{FF2B5EF4-FFF2-40B4-BE49-F238E27FC236}">
                <a16:creationId xmlns:a16="http://schemas.microsoft.com/office/drawing/2014/main" id="{59CA11FA-79B4-49D4-9845-A9AE2A227FAA}"/>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C4C7682B-8DC2-4611-BAFC-EB9F8F85548D}"/>
              </a:ext>
            </a:extLst>
          </p:cNvPr>
          <p:cNvSpPr>
            <a:spLocks noGrp="1"/>
          </p:cNvSpPr>
          <p:nvPr>
            <p:ph type="sldNum" sz="quarter" idx="12"/>
          </p:nvPr>
        </p:nvSpPr>
        <p:spPr/>
        <p:txBody>
          <a:bodyPr/>
          <a:lstStyle/>
          <a:p>
            <a:fld id="{E8C80AFE-90ED-408D-8EC4-5DBA27B6C2C5}" type="slidenum">
              <a:rPr lang="en-US" smtClean="0"/>
              <a:pPr/>
              <a:t>6</a:t>
            </a:fld>
            <a:endParaRPr lang="en-US" dirty="0"/>
          </a:p>
        </p:txBody>
      </p:sp>
      <p:sp>
        <p:nvSpPr>
          <p:cNvPr id="6" name="Rectangle: Rounded Corners 5">
            <a:extLst>
              <a:ext uri="{FF2B5EF4-FFF2-40B4-BE49-F238E27FC236}">
                <a16:creationId xmlns:a16="http://schemas.microsoft.com/office/drawing/2014/main" id="{A7FAD2AC-9222-4041-9E12-5B1D8FD5A9B6}"/>
              </a:ext>
            </a:extLst>
          </p:cNvPr>
          <p:cNvSpPr/>
          <p:nvPr/>
        </p:nvSpPr>
        <p:spPr bwMode="auto">
          <a:xfrm>
            <a:off x="1557116" y="221932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12" name="Rectangle: Rounded Corners 11">
            <a:extLst>
              <a:ext uri="{FF2B5EF4-FFF2-40B4-BE49-F238E27FC236}">
                <a16:creationId xmlns:a16="http://schemas.microsoft.com/office/drawing/2014/main" id="{530B7675-0070-44CB-A9F9-7469FA2AA831}"/>
              </a:ext>
            </a:extLst>
          </p:cNvPr>
          <p:cNvSpPr/>
          <p:nvPr/>
        </p:nvSpPr>
        <p:spPr bwMode="auto">
          <a:xfrm>
            <a:off x="5580188" y="223068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16" name="Rectangle: Rounded Corners 15">
            <a:extLst>
              <a:ext uri="{FF2B5EF4-FFF2-40B4-BE49-F238E27FC236}">
                <a16:creationId xmlns:a16="http://schemas.microsoft.com/office/drawing/2014/main" id="{9648D41A-9185-4B32-88FC-1561CA792945}"/>
              </a:ext>
            </a:extLst>
          </p:cNvPr>
          <p:cNvSpPr/>
          <p:nvPr/>
        </p:nvSpPr>
        <p:spPr bwMode="auto">
          <a:xfrm>
            <a:off x="6909997" y="221932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18" name="Straight Arrow Connector 17">
            <a:extLst>
              <a:ext uri="{FF2B5EF4-FFF2-40B4-BE49-F238E27FC236}">
                <a16:creationId xmlns:a16="http://schemas.microsoft.com/office/drawing/2014/main" id="{17EF73DF-375A-4906-8551-E44E7CB084C1}"/>
              </a:ext>
            </a:extLst>
          </p:cNvPr>
          <p:cNvCxnSpPr>
            <a:cxnSpLocks/>
          </p:cNvCxnSpPr>
          <p:nvPr/>
        </p:nvCxnSpPr>
        <p:spPr bwMode="auto">
          <a:xfrm flipV="1">
            <a:off x="6375632"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1E415414-E198-402A-B8F4-F44CCCB5142B}"/>
              </a:ext>
            </a:extLst>
          </p:cNvPr>
          <p:cNvSpPr txBox="1"/>
          <p:nvPr/>
        </p:nvSpPr>
        <p:spPr>
          <a:xfrm>
            <a:off x="4948589" y="1135277"/>
            <a:ext cx="2255604" cy="276999"/>
          </a:xfrm>
          <a:prstGeom prst="rect">
            <a:avLst/>
          </a:prstGeom>
          <a:noFill/>
        </p:spPr>
        <p:txBody>
          <a:bodyPr wrap="square" rtlCol="0">
            <a:spAutoFit/>
          </a:bodyPr>
          <a:lstStyle/>
          <a:p>
            <a:r>
              <a:rPr lang="en-US" sz="1200" dirty="0">
                <a:solidFill>
                  <a:schemeClr val="bg1"/>
                </a:solidFill>
              </a:rPr>
              <a:t>Observability Infrastructure</a:t>
            </a:r>
            <a:endParaRPr lang="en-IL" sz="1200" dirty="0">
              <a:solidFill>
                <a:schemeClr val="bg1"/>
              </a:solidFill>
            </a:endParaRPr>
          </a:p>
        </p:txBody>
      </p:sp>
      <p:cxnSp>
        <p:nvCxnSpPr>
          <p:cNvPr id="23" name="Straight Arrow Connector 22">
            <a:extLst>
              <a:ext uri="{FF2B5EF4-FFF2-40B4-BE49-F238E27FC236}">
                <a16:creationId xmlns:a16="http://schemas.microsoft.com/office/drawing/2014/main" id="{49AC6A3D-B77B-03A1-53BE-9B84A3F6CD60}"/>
              </a:ext>
            </a:extLst>
          </p:cNvPr>
          <p:cNvCxnSpPr>
            <a:cxnSpLocks/>
          </p:cNvCxnSpPr>
          <p:nvPr/>
        </p:nvCxnSpPr>
        <p:spPr bwMode="auto">
          <a:xfrm>
            <a:off x="911984" y="2630403"/>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 name="Rectangle: Rounded Corners 2">
            <a:extLst>
              <a:ext uri="{FF2B5EF4-FFF2-40B4-BE49-F238E27FC236}">
                <a16:creationId xmlns:a16="http://schemas.microsoft.com/office/drawing/2014/main" id="{F81B9B82-9832-4C40-9260-E47C459F3F12}"/>
              </a:ext>
            </a:extLst>
          </p:cNvPr>
          <p:cNvSpPr/>
          <p:nvPr/>
        </p:nvSpPr>
        <p:spPr bwMode="auto">
          <a:xfrm>
            <a:off x="165360" y="219369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sp>
        <p:nvSpPr>
          <p:cNvPr id="32" name="TextBox 31">
            <a:extLst>
              <a:ext uri="{FF2B5EF4-FFF2-40B4-BE49-F238E27FC236}">
                <a16:creationId xmlns:a16="http://schemas.microsoft.com/office/drawing/2014/main" id="{82FA03AA-5E12-7B22-8EDD-DDF2D05330AA}"/>
              </a:ext>
            </a:extLst>
          </p:cNvPr>
          <p:cNvSpPr txBox="1"/>
          <p:nvPr/>
        </p:nvSpPr>
        <p:spPr>
          <a:xfrm>
            <a:off x="893237" y="2248404"/>
            <a:ext cx="763270" cy="369332"/>
          </a:xfrm>
          <a:prstGeom prst="rect">
            <a:avLst/>
          </a:prstGeom>
          <a:noFill/>
        </p:spPr>
        <p:txBody>
          <a:bodyPr wrap="square" rtlCol="0">
            <a:spAutoFit/>
          </a:bodyPr>
          <a:lstStyle/>
          <a:p>
            <a:r>
              <a:rPr lang="en-US" sz="900" dirty="0">
                <a:solidFill>
                  <a:schemeClr val="bg1"/>
                </a:solidFill>
              </a:rPr>
              <a:t>DNS</a:t>
            </a:r>
          </a:p>
          <a:p>
            <a:r>
              <a:rPr lang="en-US" sz="900" dirty="0">
                <a:solidFill>
                  <a:schemeClr val="bg1"/>
                </a:solidFill>
              </a:rPr>
              <a:t>Packets</a:t>
            </a:r>
            <a:endParaRPr lang="en-IL" sz="900" dirty="0">
              <a:solidFill>
                <a:schemeClr val="bg1"/>
              </a:solidFill>
            </a:endParaRPr>
          </a:p>
        </p:txBody>
      </p:sp>
      <p:sp>
        <p:nvSpPr>
          <p:cNvPr id="42" name="TextBox 41">
            <a:extLst>
              <a:ext uri="{FF2B5EF4-FFF2-40B4-BE49-F238E27FC236}">
                <a16:creationId xmlns:a16="http://schemas.microsoft.com/office/drawing/2014/main" id="{1CE7C71D-1580-3027-391D-03CEBBE50790}"/>
              </a:ext>
            </a:extLst>
          </p:cNvPr>
          <p:cNvSpPr txBox="1"/>
          <p:nvPr/>
        </p:nvSpPr>
        <p:spPr>
          <a:xfrm>
            <a:off x="881664" y="2679882"/>
            <a:ext cx="649349" cy="369332"/>
          </a:xfrm>
          <a:prstGeom prst="rect">
            <a:avLst/>
          </a:prstGeom>
          <a:noFill/>
        </p:spPr>
        <p:txBody>
          <a:bodyPr wrap="square" rtlCol="0">
            <a:spAutoFit/>
          </a:bodyPr>
          <a:lstStyle/>
          <a:p>
            <a:pPr algn="ctr"/>
            <a:r>
              <a:rPr lang="en-US" sz="900" dirty="0">
                <a:solidFill>
                  <a:schemeClr val="bg1"/>
                </a:solidFill>
              </a:rPr>
              <a:t>K-U</a:t>
            </a:r>
          </a:p>
          <a:p>
            <a:pPr algn="ctr"/>
            <a:r>
              <a:rPr lang="en-US" sz="900" dirty="0">
                <a:solidFill>
                  <a:schemeClr val="bg1"/>
                </a:solidFill>
              </a:rPr>
              <a:t>Interface</a:t>
            </a:r>
            <a:endParaRPr lang="en-IL" sz="900" dirty="0">
              <a:solidFill>
                <a:schemeClr val="bg1"/>
              </a:solidFill>
            </a:endParaRPr>
          </a:p>
        </p:txBody>
      </p:sp>
      <p:sp>
        <p:nvSpPr>
          <p:cNvPr id="65" name="TextBox 64">
            <a:extLst>
              <a:ext uri="{FF2B5EF4-FFF2-40B4-BE49-F238E27FC236}">
                <a16:creationId xmlns:a16="http://schemas.microsoft.com/office/drawing/2014/main" id="{67BA2044-F3A5-DD50-53A6-2749A2AFA84F}"/>
              </a:ext>
            </a:extLst>
          </p:cNvPr>
          <p:cNvSpPr txBox="1"/>
          <p:nvPr/>
        </p:nvSpPr>
        <p:spPr>
          <a:xfrm>
            <a:off x="2489341" y="2679882"/>
            <a:ext cx="693450" cy="369332"/>
          </a:xfrm>
          <a:prstGeom prst="rect">
            <a:avLst/>
          </a:prstGeom>
          <a:noFill/>
        </p:spPr>
        <p:txBody>
          <a:bodyPr wrap="square" rtlCol="0">
            <a:spAutoFit/>
          </a:bodyPr>
          <a:lstStyle/>
          <a:p>
            <a:r>
              <a:rPr lang="en-US" sz="900" dirty="0">
                <a:solidFill>
                  <a:schemeClr val="bg1"/>
                </a:solidFill>
              </a:rPr>
              <a:t>Across</a:t>
            </a:r>
          </a:p>
          <a:p>
            <a:r>
              <a:rPr lang="en-US" sz="900" dirty="0">
                <a:solidFill>
                  <a:schemeClr val="bg1"/>
                </a:solidFill>
              </a:rPr>
              <a:t>machines</a:t>
            </a:r>
            <a:endParaRPr lang="en-IL" sz="900" dirty="0">
              <a:solidFill>
                <a:schemeClr val="bg1"/>
              </a:solidFill>
            </a:endParaRPr>
          </a:p>
        </p:txBody>
      </p:sp>
      <p:sp>
        <p:nvSpPr>
          <p:cNvPr id="15" name="TextBox 14">
            <a:extLst>
              <a:ext uri="{FF2B5EF4-FFF2-40B4-BE49-F238E27FC236}">
                <a16:creationId xmlns:a16="http://schemas.microsoft.com/office/drawing/2014/main" id="{40D6F963-1AE2-DF3E-5CE8-B1160C6DCF37}"/>
              </a:ext>
            </a:extLst>
          </p:cNvPr>
          <p:cNvSpPr txBox="1"/>
          <p:nvPr/>
        </p:nvSpPr>
        <p:spPr>
          <a:xfrm>
            <a:off x="402639" y="3036327"/>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a:t>
            </a:r>
          </a:p>
        </p:txBody>
      </p:sp>
      <p:sp>
        <p:nvSpPr>
          <p:cNvPr id="19" name="TextBox 18">
            <a:extLst>
              <a:ext uri="{FF2B5EF4-FFF2-40B4-BE49-F238E27FC236}">
                <a16:creationId xmlns:a16="http://schemas.microsoft.com/office/drawing/2014/main" id="{67695C2D-BD7B-261F-8371-88F7597981E7}"/>
              </a:ext>
            </a:extLst>
          </p:cNvPr>
          <p:cNvSpPr txBox="1"/>
          <p:nvPr/>
        </p:nvSpPr>
        <p:spPr>
          <a:xfrm>
            <a:off x="1804525" y="3034120"/>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2</a:t>
            </a:r>
          </a:p>
        </p:txBody>
      </p:sp>
      <p:sp>
        <p:nvSpPr>
          <p:cNvPr id="20" name="TextBox 19">
            <a:extLst>
              <a:ext uri="{FF2B5EF4-FFF2-40B4-BE49-F238E27FC236}">
                <a16:creationId xmlns:a16="http://schemas.microsoft.com/office/drawing/2014/main" id="{86344D2C-F09B-F5F1-1154-2EB027FB5B98}"/>
              </a:ext>
            </a:extLst>
          </p:cNvPr>
          <p:cNvSpPr txBox="1"/>
          <p:nvPr/>
        </p:nvSpPr>
        <p:spPr>
          <a:xfrm>
            <a:off x="3471565" y="3096967"/>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3</a:t>
            </a:r>
          </a:p>
        </p:txBody>
      </p:sp>
      <p:sp>
        <p:nvSpPr>
          <p:cNvPr id="22" name="TextBox 21">
            <a:extLst>
              <a:ext uri="{FF2B5EF4-FFF2-40B4-BE49-F238E27FC236}">
                <a16:creationId xmlns:a16="http://schemas.microsoft.com/office/drawing/2014/main" id="{1F8971D9-037B-5CF7-78BB-2C25D99B5755}"/>
              </a:ext>
            </a:extLst>
          </p:cNvPr>
          <p:cNvSpPr txBox="1"/>
          <p:nvPr/>
        </p:nvSpPr>
        <p:spPr>
          <a:xfrm>
            <a:off x="5852478" y="3037965"/>
            <a:ext cx="264816"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5</a:t>
            </a:r>
          </a:p>
        </p:txBody>
      </p:sp>
      <p:sp>
        <p:nvSpPr>
          <p:cNvPr id="69" name="TextBox 68">
            <a:extLst>
              <a:ext uri="{FF2B5EF4-FFF2-40B4-BE49-F238E27FC236}">
                <a16:creationId xmlns:a16="http://schemas.microsoft.com/office/drawing/2014/main" id="{3979B3B6-EE8F-0E51-0AC6-8559312DA904}"/>
              </a:ext>
            </a:extLst>
          </p:cNvPr>
          <p:cNvSpPr txBox="1"/>
          <p:nvPr/>
        </p:nvSpPr>
        <p:spPr>
          <a:xfrm>
            <a:off x="1541030" y="3329146"/>
            <a:ext cx="910827" cy="415498"/>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Packet </a:t>
            </a:r>
          </a:p>
          <a:p>
            <a:pPr algn="l"/>
            <a:r>
              <a:rPr lang="en-US" sz="1050" dirty="0">
                <a:solidFill>
                  <a:schemeClr val="bg1"/>
                </a:solidFill>
                <a:latin typeface="IBM Plex Sans" charset="0"/>
                <a:ea typeface="IBM Plex Sans" charset="0"/>
                <a:cs typeface="IBM Plex Sans" charset="0"/>
              </a:rPr>
              <a:t>Aggregation</a:t>
            </a:r>
          </a:p>
        </p:txBody>
      </p:sp>
      <p:sp>
        <p:nvSpPr>
          <p:cNvPr id="70" name="TextBox 69">
            <a:extLst>
              <a:ext uri="{FF2B5EF4-FFF2-40B4-BE49-F238E27FC236}">
                <a16:creationId xmlns:a16="http://schemas.microsoft.com/office/drawing/2014/main" id="{A190481F-37DB-F84E-4260-96B58A64A9ED}"/>
              </a:ext>
            </a:extLst>
          </p:cNvPr>
          <p:cNvSpPr txBox="1"/>
          <p:nvPr/>
        </p:nvSpPr>
        <p:spPr>
          <a:xfrm>
            <a:off x="3223886" y="3266381"/>
            <a:ext cx="920177" cy="577081"/>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DNS Protocol  processing</a:t>
            </a:r>
          </a:p>
        </p:txBody>
      </p:sp>
      <p:sp>
        <p:nvSpPr>
          <p:cNvPr id="71" name="TextBox 70">
            <a:extLst>
              <a:ext uri="{FF2B5EF4-FFF2-40B4-BE49-F238E27FC236}">
                <a16:creationId xmlns:a16="http://schemas.microsoft.com/office/drawing/2014/main" id="{F8C659B5-4C16-97B7-8205-237A10A69595}"/>
              </a:ext>
            </a:extLst>
          </p:cNvPr>
          <p:cNvSpPr txBox="1"/>
          <p:nvPr/>
        </p:nvSpPr>
        <p:spPr>
          <a:xfrm>
            <a:off x="90138" y="3355134"/>
            <a:ext cx="1162498" cy="415498"/>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Packet Filtering,</a:t>
            </a:r>
          </a:p>
          <a:p>
            <a:pPr algn="l"/>
            <a:r>
              <a:rPr lang="en-US" sz="1050" dirty="0">
                <a:solidFill>
                  <a:schemeClr val="bg1"/>
                </a:solidFill>
                <a:latin typeface="IBM Plex Sans" charset="0"/>
                <a:ea typeface="IBM Plex Sans" charset="0"/>
                <a:cs typeface="IBM Plex Sans" charset="0"/>
              </a:rPr>
              <a:t>Packet Copying</a:t>
            </a:r>
          </a:p>
        </p:txBody>
      </p:sp>
      <p:sp>
        <p:nvSpPr>
          <p:cNvPr id="29" name="TextBox 28">
            <a:extLst>
              <a:ext uri="{FF2B5EF4-FFF2-40B4-BE49-F238E27FC236}">
                <a16:creationId xmlns:a16="http://schemas.microsoft.com/office/drawing/2014/main" id="{F5879BF2-B4D8-94C7-50FC-7C88DA3A8A2D}"/>
              </a:ext>
            </a:extLst>
          </p:cNvPr>
          <p:cNvSpPr txBox="1"/>
          <p:nvPr/>
        </p:nvSpPr>
        <p:spPr>
          <a:xfrm>
            <a:off x="4620688" y="3082312"/>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4</a:t>
            </a:r>
          </a:p>
        </p:txBody>
      </p:sp>
      <p:cxnSp>
        <p:nvCxnSpPr>
          <p:cNvPr id="37" name="Straight Arrow Connector 36">
            <a:extLst>
              <a:ext uri="{FF2B5EF4-FFF2-40B4-BE49-F238E27FC236}">
                <a16:creationId xmlns:a16="http://schemas.microsoft.com/office/drawing/2014/main" id="{AFA2F5B4-4046-945E-EEA7-64EA4902C104}"/>
              </a:ext>
            </a:extLst>
          </p:cNvPr>
          <p:cNvCxnSpPr>
            <a:cxnSpLocks/>
          </p:cNvCxnSpPr>
          <p:nvPr/>
        </p:nvCxnSpPr>
        <p:spPr bwMode="auto">
          <a:xfrm>
            <a:off x="5124490"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CA4EBE3-1EAA-B649-A47B-538314F897B7}"/>
              </a:ext>
            </a:extLst>
          </p:cNvPr>
          <p:cNvSpPr txBox="1"/>
          <p:nvPr/>
        </p:nvSpPr>
        <p:spPr>
          <a:xfrm>
            <a:off x="5545309" y="3280670"/>
            <a:ext cx="1090321" cy="577081"/>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Enriching,</a:t>
            </a:r>
          </a:p>
          <a:p>
            <a:pPr algn="l"/>
            <a:r>
              <a:rPr lang="en-US" sz="1050" dirty="0">
                <a:solidFill>
                  <a:schemeClr val="bg1"/>
                </a:solidFill>
                <a:latin typeface="IBM Plex Sans" charset="0"/>
                <a:ea typeface="IBM Plex Sans" charset="0"/>
                <a:cs typeface="IBM Plex Sans" charset="0"/>
              </a:rPr>
              <a:t>Annotating,</a:t>
            </a:r>
          </a:p>
          <a:p>
            <a:pPr algn="l"/>
            <a:r>
              <a:rPr lang="en-US" sz="1050" dirty="0">
                <a:solidFill>
                  <a:schemeClr val="bg1"/>
                </a:solidFill>
                <a:latin typeface="IBM Plex Sans" charset="0"/>
                <a:ea typeface="IBM Plex Sans" charset="0"/>
                <a:cs typeface="IBM Plex Sans" charset="0"/>
              </a:rPr>
              <a:t>Transforming, </a:t>
            </a:r>
          </a:p>
        </p:txBody>
      </p:sp>
      <p:sp>
        <p:nvSpPr>
          <p:cNvPr id="8" name="TextBox 7">
            <a:extLst>
              <a:ext uri="{FF2B5EF4-FFF2-40B4-BE49-F238E27FC236}">
                <a16:creationId xmlns:a16="http://schemas.microsoft.com/office/drawing/2014/main" id="{F8A529AA-5C4C-43ED-6A0F-051532B9150D}"/>
              </a:ext>
            </a:extLst>
          </p:cNvPr>
          <p:cNvSpPr txBox="1"/>
          <p:nvPr/>
        </p:nvSpPr>
        <p:spPr>
          <a:xfrm>
            <a:off x="422615" y="1092155"/>
            <a:ext cx="1975440" cy="276999"/>
          </a:xfrm>
          <a:prstGeom prst="rect">
            <a:avLst/>
          </a:prstGeom>
          <a:noFill/>
        </p:spPr>
        <p:txBody>
          <a:bodyPr wrap="square" rtlCol="0">
            <a:spAutoFit/>
          </a:bodyPr>
          <a:lstStyle/>
          <a:p>
            <a:r>
              <a:rPr lang="en-US" sz="1200" dirty="0">
                <a:solidFill>
                  <a:schemeClr val="bg1"/>
                </a:solidFill>
              </a:rPr>
              <a:t>Service Infrastructure</a:t>
            </a:r>
            <a:endParaRPr lang="en-IL" sz="1200" dirty="0">
              <a:solidFill>
                <a:schemeClr val="bg1"/>
              </a:solidFill>
            </a:endParaRPr>
          </a:p>
        </p:txBody>
      </p:sp>
      <p:sp>
        <p:nvSpPr>
          <p:cNvPr id="9" name="Rounded Rectangle 8">
            <a:extLst>
              <a:ext uri="{FF2B5EF4-FFF2-40B4-BE49-F238E27FC236}">
                <a16:creationId xmlns:a16="http://schemas.microsoft.com/office/drawing/2014/main" id="{D738F487-3C31-05F8-107A-9479AC049B90}"/>
              </a:ext>
            </a:extLst>
          </p:cNvPr>
          <p:cNvSpPr/>
          <p:nvPr/>
        </p:nvSpPr>
        <p:spPr bwMode="auto">
          <a:xfrm>
            <a:off x="57611" y="1503575"/>
            <a:ext cx="2464577" cy="2566220"/>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1" name="Rounded Rectangle 10">
            <a:extLst>
              <a:ext uri="{FF2B5EF4-FFF2-40B4-BE49-F238E27FC236}">
                <a16:creationId xmlns:a16="http://schemas.microsoft.com/office/drawing/2014/main" id="{821FF781-F1DC-AEBF-F197-24606CCEED6B}"/>
              </a:ext>
            </a:extLst>
          </p:cNvPr>
          <p:cNvSpPr/>
          <p:nvPr/>
        </p:nvSpPr>
        <p:spPr bwMode="auto">
          <a:xfrm>
            <a:off x="3091448" y="1503576"/>
            <a:ext cx="5969886" cy="2569486"/>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0" name="TextBox 9">
            <a:extLst>
              <a:ext uri="{FF2B5EF4-FFF2-40B4-BE49-F238E27FC236}">
                <a16:creationId xmlns:a16="http://schemas.microsoft.com/office/drawing/2014/main" id="{86FE6775-3329-05F7-8D3F-91EADE40A7C5}"/>
              </a:ext>
            </a:extLst>
          </p:cNvPr>
          <p:cNvSpPr txBox="1"/>
          <p:nvPr/>
        </p:nvSpPr>
        <p:spPr>
          <a:xfrm>
            <a:off x="6982607" y="3295038"/>
            <a:ext cx="625655"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Storing</a:t>
            </a:r>
          </a:p>
        </p:txBody>
      </p:sp>
      <p:sp>
        <p:nvSpPr>
          <p:cNvPr id="27" name="Rectangle: Rounded Corners 11">
            <a:extLst>
              <a:ext uri="{FF2B5EF4-FFF2-40B4-BE49-F238E27FC236}">
                <a16:creationId xmlns:a16="http://schemas.microsoft.com/office/drawing/2014/main" id="{88D235DD-4250-AAF7-DE50-D2E31BF4757E}"/>
              </a:ext>
            </a:extLst>
          </p:cNvPr>
          <p:cNvSpPr/>
          <p:nvPr/>
        </p:nvSpPr>
        <p:spPr bwMode="auto">
          <a:xfrm>
            <a:off x="3199207" y="22748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26" name="Rectangle: Rounded Corners 11">
            <a:extLst>
              <a:ext uri="{FF2B5EF4-FFF2-40B4-BE49-F238E27FC236}">
                <a16:creationId xmlns:a16="http://schemas.microsoft.com/office/drawing/2014/main" id="{CD25172E-FCC5-417F-D560-C7D1E32A4BB3}"/>
              </a:ext>
            </a:extLst>
          </p:cNvPr>
          <p:cNvSpPr/>
          <p:nvPr/>
        </p:nvSpPr>
        <p:spPr bwMode="auto">
          <a:xfrm>
            <a:off x="8281399"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cxnSp>
        <p:nvCxnSpPr>
          <p:cNvPr id="30" name="Straight Arrow Connector 29">
            <a:extLst>
              <a:ext uri="{FF2B5EF4-FFF2-40B4-BE49-F238E27FC236}">
                <a16:creationId xmlns:a16="http://schemas.microsoft.com/office/drawing/2014/main" id="{92868883-B8DD-FDB2-7522-02CEB57ADDF5}"/>
              </a:ext>
            </a:extLst>
          </p:cNvPr>
          <p:cNvCxnSpPr>
            <a:cxnSpLocks/>
          </p:cNvCxnSpPr>
          <p:nvPr/>
        </p:nvCxnSpPr>
        <p:spPr bwMode="auto">
          <a:xfrm flipH="1">
            <a:off x="7855293" y="262437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E7642B8B-0EED-FDA0-F8B7-6FC1E03BCFA6}"/>
              </a:ext>
            </a:extLst>
          </p:cNvPr>
          <p:cNvSpPr txBox="1"/>
          <p:nvPr/>
        </p:nvSpPr>
        <p:spPr>
          <a:xfrm>
            <a:off x="7751320" y="2712980"/>
            <a:ext cx="625654" cy="369332"/>
          </a:xfrm>
          <a:prstGeom prst="rect">
            <a:avLst/>
          </a:prstGeom>
          <a:noFill/>
        </p:spPr>
        <p:txBody>
          <a:bodyPr wrap="square" rtlCol="0">
            <a:spAutoFit/>
          </a:bodyPr>
          <a:lstStyle/>
          <a:p>
            <a:r>
              <a:rPr lang="en-US" sz="900" dirty="0">
                <a:solidFill>
                  <a:schemeClr val="bg1"/>
                </a:solidFill>
              </a:rPr>
              <a:t>Same </a:t>
            </a:r>
          </a:p>
          <a:p>
            <a:r>
              <a:rPr lang="en-US" sz="900" dirty="0">
                <a:solidFill>
                  <a:schemeClr val="bg1"/>
                </a:solidFill>
              </a:rPr>
              <a:t>machine </a:t>
            </a:r>
            <a:endParaRPr lang="en-IL" sz="900" dirty="0">
              <a:solidFill>
                <a:schemeClr val="bg1"/>
              </a:solidFill>
            </a:endParaRPr>
          </a:p>
        </p:txBody>
      </p:sp>
      <p:sp>
        <p:nvSpPr>
          <p:cNvPr id="35" name="TextBox 34">
            <a:extLst>
              <a:ext uri="{FF2B5EF4-FFF2-40B4-BE49-F238E27FC236}">
                <a16:creationId xmlns:a16="http://schemas.microsoft.com/office/drawing/2014/main" id="{E09F886D-9E0F-011E-FD5E-7DDBEE29E6CC}"/>
              </a:ext>
            </a:extLst>
          </p:cNvPr>
          <p:cNvSpPr txBox="1"/>
          <p:nvPr/>
        </p:nvSpPr>
        <p:spPr>
          <a:xfrm>
            <a:off x="7731946" y="2238500"/>
            <a:ext cx="701666" cy="369332"/>
          </a:xfrm>
          <a:prstGeom prst="rect">
            <a:avLst/>
          </a:prstGeom>
          <a:noFill/>
        </p:spPr>
        <p:txBody>
          <a:bodyPr wrap="square" rtlCol="0">
            <a:spAutoFit/>
          </a:bodyPr>
          <a:lstStyle/>
          <a:p>
            <a:r>
              <a:rPr lang="en-US" sz="900" dirty="0" err="1">
                <a:solidFill>
                  <a:schemeClr val="bg1"/>
                </a:solidFill>
              </a:rPr>
              <a:t>PromQL</a:t>
            </a:r>
            <a:endParaRPr lang="en-US" sz="900" dirty="0">
              <a:solidFill>
                <a:schemeClr val="bg1"/>
              </a:solidFill>
            </a:endParaRPr>
          </a:p>
          <a:p>
            <a:r>
              <a:rPr lang="en-US" sz="900" dirty="0">
                <a:solidFill>
                  <a:schemeClr val="bg1"/>
                </a:solidFill>
              </a:rPr>
              <a:t>Queries</a:t>
            </a:r>
          </a:p>
        </p:txBody>
      </p:sp>
      <p:sp>
        <p:nvSpPr>
          <p:cNvPr id="36" name="TextBox 35">
            <a:extLst>
              <a:ext uri="{FF2B5EF4-FFF2-40B4-BE49-F238E27FC236}">
                <a16:creationId xmlns:a16="http://schemas.microsoft.com/office/drawing/2014/main" id="{20FF0C53-7E6E-AB99-3A7B-ACDA13F3EA85}"/>
              </a:ext>
            </a:extLst>
          </p:cNvPr>
          <p:cNvSpPr txBox="1"/>
          <p:nvPr/>
        </p:nvSpPr>
        <p:spPr>
          <a:xfrm>
            <a:off x="8177522" y="3302135"/>
            <a:ext cx="871155"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Visualizing</a:t>
            </a:r>
          </a:p>
        </p:txBody>
      </p:sp>
      <p:sp>
        <p:nvSpPr>
          <p:cNvPr id="38" name="TextBox 37">
            <a:extLst>
              <a:ext uri="{FF2B5EF4-FFF2-40B4-BE49-F238E27FC236}">
                <a16:creationId xmlns:a16="http://schemas.microsoft.com/office/drawing/2014/main" id="{AEB9B5E5-7451-FADC-76EB-33A9B677CB5B}"/>
              </a:ext>
            </a:extLst>
          </p:cNvPr>
          <p:cNvSpPr txBox="1"/>
          <p:nvPr/>
        </p:nvSpPr>
        <p:spPr>
          <a:xfrm>
            <a:off x="7177823" y="3053180"/>
            <a:ext cx="28370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6</a:t>
            </a:r>
          </a:p>
        </p:txBody>
      </p:sp>
      <p:sp>
        <p:nvSpPr>
          <p:cNvPr id="7" name="Rectangle: Rounded Corners 11">
            <a:extLst>
              <a:ext uri="{FF2B5EF4-FFF2-40B4-BE49-F238E27FC236}">
                <a16:creationId xmlns:a16="http://schemas.microsoft.com/office/drawing/2014/main" id="{C72EB4D2-4C7D-2BAD-188E-1472D0FB6045}"/>
              </a:ext>
            </a:extLst>
          </p:cNvPr>
          <p:cNvSpPr/>
          <p:nvPr/>
        </p:nvSpPr>
        <p:spPr bwMode="auto">
          <a:xfrm>
            <a:off x="4394351"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sp>
        <p:nvSpPr>
          <p:cNvPr id="14" name="TextBox 13">
            <a:extLst>
              <a:ext uri="{FF2B5EF4-FFF2-40B4-BE49-F238E27FC236}">
                <a16:creationId xmlns:a16="http://schemas.microsoft.com/office/drawing/2014/main" id="{2FB51E27-5D33-DA97-BCE0-301C732A0CC2}"/>
              </a:ext>
            </a:extLst>
          </p:cNvPr>
          <p:cNvSpPr txBox="1"/>
          <p:nvPr/>
        </p:nvSpPr>
        <p:spPr>
          <a:xfrm>
            <a:off x="3871397" y="2248270"/>
            <a:ext cx="484613" cy="369332"/>
          </a:xfrm>
          <a:prstGeom prst="rect">
            <a:avLst/>
          </a:prstGeom>
          <a:noFill/>
        </p:spPr>
        <p:txBody>
          <a:bodyPr wrap="square" rtlCol="0">
            <a:spAutoFit/>
          </a:bodyPr>
          <a:lstStyle/>
          <a:p>
            <a:r>
              <a:rPr lang="en-US" sz="900" dirty="0">
                <a:solidFill>
                  <a:schemeClr val="bg1"/>
                </a:solidFill>
              </a:rPr>
              <a:t>DNS </a:t>
            </a:r>
          </a:p>
          <a:p>
            <a:r>
              <a:rPr lang="en-US" sz="900" dirty="0">
                <a:solidFill>
                  <a:schemeClr val="bg1"/>
                </a:solidFill>
              </a:rPr>
              <a:t>Logs</a:t>
            </a:r>
          </a:p>
        </p:txBody>
      </p:sp>
      <p:sp>
        <p:nvSpPr>
          <p:cNvPr id="17" name="TextBox 16">
            <a:extLst>
              <a:ext uri="{FF2B5EF4-FFF2-40B4-BE49-F238E27FC236}">
                <a16:creationId xmlns:a16="http://schemas.microsoft.com/office/drawing/2014/main" id="{B4E55ACA-B82C-EA62-E2EC-FB4A2350D93F}"/>
              </a:ext>
            </a:extLst>
          </p:cNvPr>
          <p:cNvSpPr txBox="1"/>
          <p:nvPr/>
        </p:nvSpPr>
        <p:spPr>
          <a:xfrm>
            <a:off x="3846437" y="2697088"/>
            <a:ext cx="658767" cy="369332"/>
          </a:xfrm>
          <a:prstGeom prst="rect">
            <a:avLst/>
          </a:prstGeom>
          <a:noFill/>
        </p:spPr>
        <p:txBody>
          <a:bodyPr wrap="square" rtlCol="0">
            <a:spAutoFit/>
          </a:bodyPr>
          <a:lstStyle/>
          <a:p>
            <a:r>
              <a:rPr lang="en-US" sz="900" dirty="0">
                <a:solidFill>
                  <a:schemeClr val="bg1"/>
                </a:solidFill>
              </a:rPr>
              <a:t>Same</a:t>
            </a:r>
          </a:p>
          <a:p>
            <a:r>
              <a:rPr lang="en-US" sz="900" dirty="0">
                <a:solidFill>
                  <a:schemeClr val="bg1"/>
                </a:solidFill>
              </a:rPr>
              <a:t>machine</a:t>
            </a:r>
            <a:endParaRPr lang="en-IL" sz="900" dirty="0">
              <a:solidFill>
                <a:schemeClr val="bg1"/>
              </a:solidFill>
            </a:endParaRPr>
          </a:p>
        </p:txBody>
      </p:sp>
      <p:sp>
        <p:nvSpPr>
          <p:cNvPr id="41" name="TextBox 40">
            <a:extLst>
              <a:ext uri="{FF2B5EF4-FFF2-40B4-BE49-F238E27FC236}">
                <a16:creationId xmlns:a16="http://schemas.microsoft.com/office/drawing/2014/main" id="{81A91DA9-0AA4-1D2C-BA65-75351F3BF62C}"/>
              </a:ext>
            </a:extLst>
          </p:cNvPr>
          <p:cNvSpPr txBox="1"/>
          <p:nvPr/>
        </p:nvSpPr>
        <p:spPr>
          <a:xfrm>
            <a:off x="2505092" y="2138208"/>
            <a:ext cx="658761" cy="507831"/>
          </a:xfrm>
          <a:prstGeom prst="rect">
            <a:avLst/>
          </a:prstGeom>
          <a:noFill/>
        </p:spPr>
        <p:txBody>
          <a:bodyPr wrap="square" rtlCol="0">
            <a:spAutoFit/>
          </a:bodyPr>
          <a:lstStyle/>
          <a:p>
            <a:r>
              <a:rPr lang="en-US" sz="900" dirty="0">
                <a:solidFill>
                  <a:schemeClr val="bg1"/>
                </a:solidFill>
              </a:rPr>
              <a:t>DNS</a:t>
            </a:r>
          </a:p>
          <a:p>
            <a:r>
              <a:rPr lang="en-US" sz="900" dirty="0">
                <a:solidFill>
                  <a:schemeClr val="bg1"/>
                </a:solidFill>
              </a:rPr>
              <a:t>Packets/</a:t>
            </a:r>
          </a:p>
          <a:p>
            <a:r>
              <a:rPr lang="en-US" sz="900" dirty="0">
                <a:solidFill>
                  <a:schemeClr val="bg1"/>
                </a:solidFill>
              </a:rPr>
              <a:t>Sockets</a:t>
            </a:r>
          </a:p>
        </p:txBody>
      </p:sp>
      <p:cxnSp>
        <p:nvCxnSpPr>
          <p:cNvPr id="13" name="Straight Arrow Connector 12">
            <a:extLst>
              <a:ext uri="{FF2B5EF4-FFF2-40B4-BE49-F238E27FC236}">
                <a16:creationId xmlns:a16="http://schemas.microsoft.com/office/drawing/2014/main" id="{AB2E5442-D606-4CC5-BD2B-3ECB4093904A}"/>
              </a:ext>
            </a:extLst>
          </p:cNvPr>
          <p:cNvCxnSpPr>
            <a:cxnSpLocks/>
          </p:cNvCxnSpPr>
          <p:nvPr/>
        </p:nvCxnSpPr>
        <p:spPr bwMode="auto">
          <a:xfrm>
            <a:off x="2371471"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18C2B023-19FF-3033-C4B7-87634DB02883}"/>
              </a:ext>
            </a:extLst>
          </p:cNvPr>
          <p:cNvSpPr txBox="1"/>
          <p:nvPr/>
        </p:nvSpPr>
        <p:spPr>
          <a:xfrm>
            <a:off x="4281941" y="3302531"/>
            <a:ext cx="1142489" cy="415498"/>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M:N</a:t>
            </a:r>
          </a:p>
          <a:p>
            <a:pPr algn="l"/>
            <a:r>
              <a:rPr lang="en-US" sz="1050" dirty="0">
                <a:solidFill>
                  <a:schemeClr val="bg1"/>
                </a:solidFill>
                <a:latin typeface="IBM Plex Sans" charset="0"/>
                <a:ea typeface="IBM Plex Sans" charset="0"/>
                <a:cs typeface="IBM Plex Sans" charset="0"/>
              </a:rPr>
              <a:t>Communication</a:t>
            </a:r>
          </a:p>
        </p:txBody>
      </p:sp>
      <p:sp>
        <p:nvSpPr>
          <p:cNvPr id="31" name="TextBox 30">
            <a:extLst>
              <a:ext uri="{FF2B5EF4-FFF2-40B4-BE49-F238E27FC236}">
                <a16:creationId xmlns:a16="http://schemas.microsoft.com/office/drawing/2014/main" id="{182130C9-CEE8-3688-F02E-972F843CC8B4}"/>
              </a:ext>
            </a:extLst>
          </p:cNvPr>
          <p:cNvSpPr txBox="1"/>
          <p:nvPr/>
        </p:nvSpPr>
        <p:spPr>
          <a:xfrm>
            <a:off x="8522056" y="3041122"/>
            <a:ext cx="28370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7</a:t>
            </a:r>
          </a:p>
        </p:txBody>
      </p:sp>
    </p:spTree>
    <p:extLst>
      <p:ext uri="{BB962C8B-B14F-4D97-AF65-F5344CB8AC3E}">
        <p14:creationId xmlns:p14="http://schemas.microsoft.com/office/powerpoint/2010/main" val="3432622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76231" y="201168"/>
            <a:ext cx="3134915" cy="442888"/>
          </a:xfrm>
        </p:spPr>
        <p:txBody>
          <a:bodyPr/>
          <a:lstStyle/>
          <a:p>
            <a:r>
              <a:rPr lang="en-US" b="1" dirty="0"/>
              <a:t>Changes to Kernel </a:t>
            </a:r>
            <a:r>
              <a:rPr lang="en-US" b="1" dirty="0" err="1"/>
              <a:t>eBPF</a:t>
            </a:r>
            <a:r>
              <a:rPr lang="en-US" b="1" dirty="0"/>
              <a:t> and User Agent</a:t>
            </a:r>
          </a:p>
        </p:txBody>
      </p:sp>
      <p:sp>
        <p:nvSpPr>
          <p:cNvPr id="4" name="Slide Number Placeholder">
            <a:extLst>
              <a:ext uri="{FF2B5EF4-FFF2-40B4-BE49-F238E27FC236}">
                <a16:creationId xmlns:a16="http://schemas.microsoft.com/office/drawing/2014/main" id="{2E361CAC-E732-C34D-A804-C3F678360BC1}"/>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
        <p:nvSpPr>
          <p:cNvPr id="7" name="Text Placeholder 6">
            <a:extLst>
              <a:ext uri="{FF2B5EF4-FFF2-40B4-BE49-F238E27FC236}">
                <a16:creationId xmlns:a16="http://schemas.microsoft.com/office/drawing/2014/main" id="{7031C398-DAC5-9A89-41E0-CD9CE9878EBA}"/>
              </a:ext>
            </a:extLst>
          </p:cNvPr>
          <p:cNvSpPr>
            <a:spLocks noGrp="1"/>
          </p:cNvSpPr>
          <p:nvPr>
            <p:ph type="body" sz="quarter" idx="12"/>
          </p:nvPr>
        </p:nvSpPr>
        <p:spPr>
          <a:xfrm>
            <a:off x="688430" y="1382497"/>
            <a:ext cx="7922221" cy="3252216"/>
          </a:xfrm>
        </p:spPr>
        <p:txBody>
          <a:bodyPr/>
          <a:lstStyle/>
          <a:p>
            <a:pPr marL="342900" indent="-342900" fontAlgn="base">
              <a:buFont typeface="+mj-lt"/>
              <a:buAutoNum type="arabicPeriod"/>
            </a:pPr>
            <a:r>
              <a:rPr lang="en-US" sz="1800" dirty="0">
                <a:solidFill>
                  <a:schemeClr val="bg1"/>
                </a:solidFill>
                <a:latin typeface="Arial" panose="020B0604020202020204" pitchFamily="34" charset="0"/>
                <a:cs typeface="Arial" panose="020B0604020202020204" pitchFamily="34" charset="0"/>
              </a:rPr>
              <a:t>Emit </a:t>
            </a:r>
            <a:r>
              <a:rPr lang="en-US" sz="1800" dirty="0">
                <a:solidFill>
                  <a:srgbClr val="A11950"/>
                </a:solidFill>
                <a:latin typeface="Arial" panose="020B0604020202020204" pitchFamily="34" charset="0"/>
                <a:cs typeface="Arial" panose="020B0604020202020204" pitchFamily="34" charset="0"/>
              </a:rPr>
              <a:t>full packets </a:t>
            </a:r>
            <a:r>
              <a:rPr lang="en-US" sz="1800" dirty="0">
                <a:solidFill>
                  <a:schemeClr val="bg1"/>
                </a:solidFill>
                <a:latin typeface="Arial" panose="020B0604020202020204" pitchFamily="34" charset="0"/>
                <a:cs typeface="Arial" panose="020B0604020202020204" pitchFamily="34" charset="0"/>
              </a:rPr>
              <a:t>instead of </a:t>
            </a:r>
            <a:r>
              <a:rPr lang="en-US" sz="1800" dirty="0">
                <a:solidFill>
                  <a:srgbClr val="A11950"/>
                </a:solidFill>
                <a:latin typeface="Arial" panose="020B0604020202020204" pitchFamily="34" charset="0"/>
                <a:cs typeface="Arial" panose="020B0604020202020204" pitchFamily="34" charset="0"/>
              </a:rPr>
              <a:t>flow logs</a:t>
            </a:r>
          </a:p>
          <a:p>
            <a:pPr marL="342900" indent="-342900" fontAlgn="base">
              <a:buFont typeface="+mj-lt"/>
              <a:buAutoNum type="arabicPeriod"/>
            </a:pPr>
            <a:r>
              <a:rPr lang="en-US" sz="1800" dirty="0">
                <a:solidFill>
                  <a:schemeClr val="bg1"/>
                </a:solidFill>
                <a:latin typeface="Arial" panose="020B0604020202020204" pitchFamily="34" charset="0"/>
                <a:cs typeface="Arial" panose="020B0604020202020204" pitchFamily="34" charset="0"/>
              </a:rPr>
              <a:t>Add a </a:t>
            </a:r>
            <a:r>
              <a:rPr lang="en-US" sz="1800" dirty="0">
                <a:solidFill>
                  <a:schemeClr val="accent3"/>
                </a:solidFill>
                <a:latin typeface="Arial" panose="020B0604020202020204" pitchFamily="34" charset="0"/>
                <a:cs typeface="Arial" panose="020B0604020202020204" pitchFamily="34" charset="0"/>
              </a:rPr>
              <a:t>configurable</a:t>
            </a:r>
            <a:r>
              <a:rPr lang="en-US" sz="1800" dirty="0">
                <a:solidFill>
                  <a:schemeClr val="bg1"/>
                </a:solidFill>
                <a:latin typeface="Arial" panose="020B0604020202020204" pitchFamily="34" charset="0"/>
                <a:cs typeface="Arial" panose="020B0604020202020204" pitchFamily="34" charset="0"/>
              </a:rPr>
              <a:t> </a:t>
            </a:r>
            <a:r>
              <a:rPr lang="en-US" sz="1800" dirty="0">
                <a:solidFill>
                  <a:schemeClr val="accent3"/>
                </a:solidFill>
                <a:latin typeface="Arial" panose="020B0604020202020204" pitchFamily="34" charset="0"/>
                <a:cs typeface="Arial" panose="020B0604020202020204" pitchFamily="34" charset="0"/>
              </a:rPr>
              <a:t>API</a:t>
            </a:r>
            <a:r>
              <a:rPr lang="en-US" sz="1800" dirty="0">
                <a:solidFill>
                  <a:schemeClr val="bg1"/>
                </a:solidFill>
                <a:latin typeface="Arial" panose="020B0604020202020204" pitchFamily="34" charset="0"/>
                <a:cs typeface="Arial" panose="020B0604020202020204" pitchFamily="34" charset="0"/>
              </a:rPr>
              <a:t> to </a:t>
            </a:r>
            <a:r>
              <a:rPr lang="en-US" sz="1800" dirty="0" err="1">
                <a:solidFill>
                  <a:schemeClr val="bg1"/>
                </a:solidFill>
                <a:latin typeface="Arial" panose="020B0604020202020204" pitchFamily="34" charset="0"/>
                <a:cs typeface="Arial" panose="020B0604020202020204" pitchFamily="34" charset="0"/>
              </a:rPr>
              <a:t>eBPF</a:t>
            </a:r>
            <a:r>
              <a:rPr lang="en-US" sz="1800" dirty="0">
                <a:solidFill>
                  <a:schemeClr val="bg1"/>
                </a:solidFill>
                <a:latin typeface="Arial" panose="020B0604020202020204" pitchFamily="34" charset="0"/>
                <a:cs typeface="Arial" panose="020B0604020202020204" pitchFamily="34" charset="0"/>
              </a:rPr>
              <a:t> agent to allow a </a:t>
            </a:r>
            <a:r>
              <a:rPr lang="en-US" sz="1800" i="1" dirty="0">
                <a:solidFill>
                  <a:schemeClr val="accent3"/>
                </a:solidFill>
                <a:latin typeface="Arial" panose="020B0604020202020204" pitchFamily="34" charset="0"/>
                <a:cs typeface="Arial" panose="020B0604020202020204" pitchFamily="34" charset="0"/>
              </a:rPr>
              <a:t>selection</a:t>
            </a:r>
            <a:r>
              <a:rPr lang="en-US" sz="1800" dirty="0">
                <a:solidFill>
                  <a:schemeClr val="bg1"/>
                </a:solidFill>
                <a:latin typeface="Arial" panose="020B0604020202020204" pitchFamily="34" charset="0"/>
                <a:cs typeface="Arial" panose="020B0604020202020204" pitchFamily="34" charset="0"/>
              </a:rPr>
              <a:t> of packets to be filtered:</a:t>
            </a:r>
          </a:p>
          <a:p>
            <a:pPr marL="628650" lvl="1" indent="-285750" fontAlgn="base">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Original Berkeley Packet Filter:</a:t>
            </a:r>
          </a:p>
          <a:p>
            <a:pPr marL="771528" lvl="2" indent="-257175">
              <a:buFont typeface="Courier New" panose="02070309020205020404" pitchFamily="49" charset="0"/>
              <a:buChar char="o"/>
            </a:pPr>
            <a:r>
              <a:rPr lang="en-US" sz="1600" dirty="0">
                <a:latin typeface="Arial" panose="020B0604020202020204" pitchFamily="34" charset="0"/>
                <a:cs typeface="Arial" panose="020B0604020202020204" pitchFamily="34" charset="0"/>
              </a:rPr>
              <a:t>IP address and port number</a:t>
            </a:r>
            <a:endParaRPr lang="en-US" sz="1600" dirty="0">
              <a:solidFill>
                <a:schemeClr val="bg1"/>
              </a:solidFill>
              <a:latin typeface="Arial" panose="020B0604020202020204" pitchFamily="34" charset="0"/>
              <a:cs typeface="Arial" panose="020B0604020202020204" pitchFamily="34" charset="0"/>
            </a:endParaRPr>
          </a:p>
          <a:p>
            <a:pPr marL="6286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New </a:t>
            </a:r>
            <a:r>
              <a:rPr lang="en-US" sz="1600" dirty="0" err="1">
                <a:latin typeface="Arial" panose="020B0604020202020204" pitchFamily="34" charset="0"/>
                <a:cs typeface="Arial" panose="020B0604020202020204" pitchFamily="34" charset="0"/>
              </a:rPr>
              <a:t>eBPF</a:t>
            </a:r>
            <a:r>
              <a:rPr lang="en-US" sz="1600" dirty="0">
                <a:latin typeface="Arial" panose="020B0604020202020204" pitchFamily="34" charset="0"/>
                <a:cs typeface="Arial" panose="020B0604020202020204" pitchFamily="34" charset="0"/>
              </a:rPr>
              <a:t> optimizations:</a:t>
            </a:r>
            <a:endParaRPr lang="en-US" sz="1600" dirty="0">
              <a:solidFill>
                <a:schemeClr val="bg1"/>
              </a:solidFill>
              <a:latin typeface="Arial" panose="020B0604020202020204" pitchFamily="34" charset="0"/>
              <a:cs typeface="Arial" panose="020B0604020202020204" pitchFamily="34" charset="0"/>
            </a:endParaRPr>
          </a:p>
          <a:p>
            <a:pPr marL="800103" lvl="2" indent="-285750">
              <a:buFont typeface="Courier New" panose="02070309020205020404" pitchFamily="49" charset="0"/>
              <a:buChar char="o"/>
            </a:pPr>
            <a:r>
              <a:rPr lang="en-US" sz="1600" i="1" dirty="0">
                <a:solidFill>
                  <a:schemeClr val="accent3"/>
                </a:solidFill>
                <a:latin typeface="Arial" panose="020B0604020202020204" pitchFamily="34" charset="0"/>
                <a:cs typeface="Arial" panose="020B0604020202020204" pitchFamily="34" charset="0"/>
              </a:rPr>
              <a:t>fixed number of packets </a:t>
            </a:r>
            <a:r>
              <a:rPr lang="en-US" sz="1600" dirty="0">
                <a:solidFill>
                  <a:schemeClr val="bg1"/>
                </a:solidFill>
                <a:latin typeface="Arial" panose="020B0604020202020204" pitchFamily="34" charset="0"/>
                <a:cs typeface="Arial" panose="020B0604020202020204" pitchFamily="34" charset="0"/>
              </a:rPr>
              <a:t>that begin each flow (</a:t>
            </a:r>
            <a:r>
              <a:rPr lang="en-US" sz="1600" dirty="0" err="1">
                <a:solidFill>
                  <a:schemeClr val="bg1"/>
                </a:solidFill>
                <a:latin typeface="Arial" panose="020B0604020202020204" pitchFamily="34" charset="0"/>
                <a:cs typeface="Arial" panose="020B0604020202020204" pitchFamily="34" charset="0"/>
              </a:rPr>
              <a:t>e.g</a:t>
            </a:r>
            <a:r>
              <a:rPr lang="en-US" sz="1600" dirty="0">
                <a:solidFill>
                  <a:schemeClr val="bg1"/>
                </a:solidFill>
                <a:latin typeface="Arial" panose="020B0604020202020204" pitchFamily="34" charset="0"/>
                <a:cs typeface="Arial" panose="020B0604020202020204" pitchFamily="34" charset="0"/>
              </a:rPr>
              <a:t>, first 12)</a:t>
            </a:r>
          </a:p>
          <a:p>
            <a:pPr marL="771528" lvl="2" indent="-257175">
              <a:buFont typeface="Courier New" panose="02070309020205020404" pitchFamily="49" charset="0"/>
              <a:buChar char="o"/>
            </a:pPr>
            <a:r>
              <a:rPr lang="en-US" sz="1600" i="1" dirty="0">
                <a:solidFill>
                  <a:schemeClr val="accent3"/>
                </a:solidFill>
                <a:latin typeface="Arial" panose="020B0604020202020204" pitchFamily="34" charset="0"/>
                <a:cs typeface="Arial" panose="020B0604020202020204" pitchFamily="34" charset="0"/>
              </a:rPr>
              <a:t>sample </a:t>
            </a:r>
            <a:r>
              <a:rPr lang="en-US" sz="1600" dirty="0">
                <a:solidFill>
                  <a:schemeClr val="bg1"/>
                </a:solidFill>
                <a:latin typeface="Arial" panose="020B0604020202020204" pitchFamily="34" charset="0"/>
                <a:cs typeface="Arial" panose="020B0604020202020204" pitchFamily="34" charset="0"/>
              </a:rPr>
              <a:t>of packets from a flow (e.g., 1 in N)</a:t>
            </a:r>
          </a:p>
          <a:p>
            <a:pPr marL="771528" lvl="2" indent="-257175">
              <a:buFont typeface="Courier New" panose="02070309020205020404" pitchFamily="49" charset="0"/>
              <a:buChar char="o"/>
            </a:pPr>
            <a:r>
              <a:rPr lang="en-US" sz="1600" i="1" dirty="0">
                <a:solidFill>
                  <a:schemeClr val="accent3"/>
                </a:solidFill>
                <a:latin typeface="Arial" panose="020B0604020202020204" pitchFamily="34" charset="0"/>
                <a:cs typeface="Arial" panose="020B0604020202020204" pitchFamily="34" charset="0"/>
              </a:rPr>
              <a:t>targeted packets </a:t>
            </a:r>
            <a:r>
              <a:rPr lang="en-US" sz="1600" dirty="0">
                <a:solidFill>
                  <a:schemeClr val="bg1"/>
                </a:solidFill>
                <a:latin typeface="Arial" panose="020B0604020202020204" pitchFamily="34" charset="0"/>
                <a:cs typeface="Arial" panose="020B0604020202020204" pitchFamily="34" charset="0"/>
              </a:rPr>
              <a:t>from a flow (e.g., DNS query field)</a:t>
            </a:r>
          </a:p>
          <a:p>
            <a:endParaRPr lang="en-US" dirty="0"/>
          </a:p>
        </p:txBody>
      </p:sp>
      <p:sp>
        <p:nvSpPr>
          <p:cNvPr id="14" name="Rounded Rectangle 13">
            <a:extLst>
              <a:ext uri="{FF2B5EF4-FFF2-40B4-BE49-F238E27FC236}">
                <a16:creationId xmlns:a16="http://schemas.microsoft.com/office/drawing/2014/main" id="{95BA8BAF-2C24-8423-040B-44295BAF54BC}"/>
              </a:ext>
            </a:extLst>
          </p:cNvPr>
          <p:cNvSpPr/>
          <p:nvPr/>
        </p:nvSpPr>
        <p:spPr bwMode="auto">
          <a:xfrm>
            <a:off x="3311146" y="35610"/>
            <a:ext cx="1521238" cy="718784"/>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09423252-71BA-25F4-FAEA-4C0039ED4837}"/>
              </a:ext>
            </a:extLst>
          </p:cNvPr>
          <p:cNvGrpSpPr/>
          <p:nvPr/>
        </p:nvGrpSpPr>
        <p:grpSpPr>
          <a:xfrm>
            <a:off x="3362265" y="87064"/>
            <a:ext cx="5673715" cy="628553"/>
            <a:chOff x="716281" y="2227777"/>
            <a:chExt cx="7443765" cy="841817"/>
          </a:xfrm>
        </p:grpSpPr>
        <p:cxnSp>
          <p:nvCxnSpPr>
            <p:cNvPr id="15" name="Straight Arrow Connector 14">
              <a:extLst>
                <a:ext uri="{FF2B5EF4-FFF2-40B4-BE49-F238E27FC236}">
                  <a16:creationId xmlns:a16="http://schemas.microsoft.com/office/drawing/2014/main" id="{32878BDA-AD04-0533-7BDD-CDFF4F7D7B99}"/>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DCE0C5F-BA87-201D-3991-01033A858653}"/>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5E22267-8423-61B2-381B-E210D45C7307}"/>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2CEC169-974D-212A-6EA6-C23C36648AF2}"/>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0" name="Rectangle: Rounded Corners 5">
              <a:extLst>
                <a:ext uri="{FF2B5EF4-FFF2-40B4-BE49-F238E27FC236}">
                  <a16:creationId xmlns:a16="http://schemas.microsoft.com/office/drawing/2014/main" id="{F8FC5451-044D-92DB-FA8A-B8F9FBB85BD2}"/>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1" name="Rectangle: Rounded Corners 11">
              <a:extLst>
                <a:ext uri="{FF2B5EF4-FFF2-40B4-BE49-F238E27FC236}">
                  <a16:creationId xmlns:a16="http://schemas.microsoft.com/office/drawing/2014/main" id="{3FB893B1-2817-827B-F47B-A12F507961F2}"/>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2" name="Rectangle: Rounded Corners 15">
              <a:extLst>
                <a:ext uri="{FF2B5EF4-FFF2-40B4-BE49-F238E27FC236}">
                  <a16:creationId xmlns:a16="http://schemas.microsoft.com/office/drawing/2014/main" id="{4A3F5C35-8A0A-F6E4-23DF-79B1BD91E214}"/>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3" name="Straight Arrow Connector 22">
              <a:extLst>
                <a:ext uri="{FF2B5EF4-FFF2-40B4-BE49-F238E27FC236}">
                  <a16:creationId xmlns:a16="http://schemas.microsoft.com/office/drawing/2014/main" id="{A93EF69E-1298-6A0A-02DE-6F5C85337F7B}"/>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2">
              <a:extLst>
                <a:ext uri="{FF2B5EF4-FFF2-40B4-BE49-F238E27FC236}">
                  <a16:creationId xmlns:a16="http://schemas.microsoft.com/office/drawing/2014/main" id="{7EE8E9E0-285D-B906-5460-3FAA01948F4E}"/>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5" name="Straight Arrow Connector 24">
              <a:extLst>
                <a:ext uri="{FF2B5EF4-FFF2-40B4-BE49-F238E27FC236}">
                  <a16:creationId xmlns:a16="http://schemas.microsoft.com/office/drawing/2014/main" id="{2ED00253-D41A-09BD-F025-BE97F131E2F3}"/>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6" name="Rectangle: Rounded Corners 11">
              <a:extLst>
                <a:ext uri="{FF2B5EF4-FFF2-40B4-BE49-F238E27FC236}">
                  <a16:creationId xmlns:a16="http://schemas.microsoft.com/office/drawing/2014/main" id="{FEF0A924-D020-53B2-FAEE-A1AFF21FD6F6}"/>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27" name="Rectangle: Rounded Corners 11">
              <a:extLst>
                <a:ext uri="{FF2B5EF4-FFF2-40B4-BE49-F238E27FC236}">
                  <a16:creationId xmlns:a16="http://schemas.microsoft.com/office/drawing/2014/main" id="{B48506F4-EC4C-3B78-6C02-6289A6F59463}"/>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28" name="Rectangle: Rounded Corners 11">
              <a:extLst>
                <a:ext uri="{FF2B5EF4-FFF2-40B4-BE49-F238E27FC236}">
                  <a16:creationId xmlns:a16="http://schemas.microsoft.com/office/drawing/2014/main" id="{993A16F8-31A1-B5D9-3213-7117AC24EA89}"/>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348418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564779-8A65-5961-927B-3576B05E2C23}"/>
              </a:ext>
            </a:extLst>
          </p:cNvPr>
          <p:cNvSpPr txBox="1"/>
          <p:nvPr/>
        </p:nvSpPr>
        <p:spPr>
          <a:xfrm>
            <a:off x="298835" y="1444493"/>
            <a:ext cx="8465207"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solidFill>
                  <a:schemeClr val="bg1"/>
                </a:solidFill>
              </a:rPr>
              <a:t>Zeek</a:t>
            </a:r>
            <a:r>
              <a:rPr lang="en-US" sz="1400" dirty="0">
                <a:solidFill>
                  <a:schemeClr val="bg1"/>
                </a:solidFill>
              </a:rPr>
              <a:t> can process live packets or stored traces, known as PCAP files.</a:t>
            </a:r>
          </a:p>
          <a:p>
            <a:pPr marL="171450" indent="-1714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Developed a runtime plugin (orthogonal to </a:t>
            </a:r>
            <a:r>
              <a:rPr lang="en-US" sz="1400" dirty="0" err="1">
                <a:solidFill>
                  <a:schemeClr val="bg1"/>
                </a:solidFill>
              </a:rPr>
              <a:t>Zeek</a:t>
            </a:r>
            <a:r>
              <a:rPr lang="en-US" sz="1400" dirty="0">
                <a:solidFill>
                  <a:schemeClr val="bg1"/>
                </a:solidFill>
              </a:rPr>
              <a:t> version) to support a new option, PCAP over TCP</a:t>
            </a:r>
          </a:p>
          <a:p>
            <a:pPr marL="628741" lvl="1" indent="-285750">
              <a:buFont typeface="Arial" panose="020B0604020202020204" pitchFamily="34" charset="0"/>
              <a:buChar char="•"/>
            </a:pPr>
            <a:r>
              <a:rPr lang="en-US" sz="1400" dirty="0">
                <a:solidFill>
                  <a:schemeClr val="bg1"/>
                </a:solidFill>
              </a:rPr>
              <a:t>Informal standard supported by </a:t>
            </a:r>
            <a:r>
              <a:rPr lang="en-US" sz="1400" dirty="0" err="1">
                <a:solidFill>
                  <a:schemeClr val="bg1"/>
                </a:solidFill>
              </a:rPr>
              <a:t>wireshark</a:t>
            </a:r>
            <a:r>
              <a:rPr lang="en-US" sz="1400" dirty="0">
                <a:solidFill>
                  <a:schemeClr val="bg1"/>
                </a:solidFill>
              </a:rPr>
              <a:t>, </a:t>
            </a:r>
            <a:r>
              <a:rPr lang="en-US" sz="1400" dirty="0" err="1">
                <a:solidFill>
                  <a:schemeClr val="bg1"/>
                </a:solidFill>
              </a:rPr>
              <a:t>tshark</a:t>
            </a:r>
            <a:r>
              <a:rPr lang="en-US" sz="1400" dirty="0">
                <a:solidFill>
                  <a:schemeClr val="bg1"/>
                </a:solidFill>
              </a:rPr>
              <a:t>, etc.</a:t>
            </a:r>
          </a:p>
          <a:p>
            <a:pPr marL="171450" indent="-1714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Allows </a:t>
            </a:r>
            <a:r>
              <a:rPr lang="en-US" sz="1400" dirty="0" err="1">
                <a:solidFill>
                  <a:schemeClr val="bg1"/>
                </a:solidFill>
              </a:rPr>
              <a:t>Zeek</a:t>
            </a:r>
            <a:r>
              <a:rPr lang="en-US" sz="1400" dirty="0">
                <a:solidFill>
                  <a:schemeClr val="bg1"/>
                </a:solidFill>
              </a:rPr>
              <a:t> to read PCAP files over a socket (local or remote)</a:t>
            </a:r>
          </a:p>
          <a:p>
            <a:pPr marL="628741" lvl="1" indent="-285750">
              <a:buFont typeface="Arial" panose="020B0604020202020204" pitchFamily="34" charset="0"/>
              <a:buChar char="•"/>
            </a:pPr>
            <a:r>
              <a:rPr lang="en-US" sz="1400" dirty="0">
                <a:solidFill>
                  <a:schemeClr val="bg1"/>
                </a:solidFill>
              </a:rPr>
              <a:t>Reads the socket produced by </a:t>
            </a:r>
            <a:r>
              <a:rPr lang="en-US" sz="1400" dirty="0" err="1">
                <a:solidFill>
                  <a:schemeClr val="bg1"/>
                </a:solidFill>
              </a:rPr>
              <a:t>eBPF</a:t>
            </a:r>
            <a:r>
              <a:rPr lang="en-US" sz="1400" dirty="0">
                <a:solidFill>
                  <a:schemeClr val="bg1"/>
                </a:solidFill>
              </a:rPr>
              <a:t> Agent</a:t>
            </a:r>
          </a:p>
          <a:p>
            <a:pPr marL="514441" lvl="1" indent="-1714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Installed via the </a:t>
            </a:r>
            <a:r>
              <a:rPr lang="en-US" sz="1400" dirty="0" err="1">
                <a:solidFill>
                  <a:schemeClr val="bg1"/>
                </a:solidFill>
              </a:rPr>
              <a:t>Zeek</a:t>
            </a:r>
            <a:r>
              <a:rPr lang="en-US" sz="1400" dirty="0">
                <a:solidFill>
                  <a:schemeClr val="bg1"/>
                </a:solidFill>
              </a:rPr>
              <a:t> Package Manager: </a:t>
            </a:r>
            <a:r>
              <a:rPr lang="en-US" sz="1400" b="1" dirty="0" err="1">
                <a:solidFill>
                  <a:schemeClr val="bg1"/>
                </a:solidFill>
                <a:latin typeface="Times New Roman" panose="02020603050405020304" pitchFamily="18" charset="0"/>
                <a:cs typeface="Times New Roman" panose="02020603050405020304" pitchFamily="18" charset="0"/>
              </a:rPr>
              <a:t>zkg</a:t>
            </a:r>
            <a:r>
              <a:rPr lang="en-US" sz="1400" b="1" dirty="0">
                <a:solidFill>
                  <a:schemeClr val="bg1"/>
                </a:solidFill>
                <a:latin typeface="Times New Roman" panose="02020603050405020304" pitchFamily="18" charset="0"/>
                <a:cs typeface="Times New Roman" panose="02020603050405020304" pitchFamily="18" charset="0"/>
              </a:rPr>
              <a:t> install </a:t>
            </a:r>
            <a:r>
              <a:rPr lang="en-US" sz="1400" b="1" dirty="0" err="1">
                <a:solidFill>
                  <a:schemeClr val="bg1"/>
                </a:solidFill>
                <a:latin typeface="Times New Roman" panose="02020603050405020304" pitchFamily="18" charset="0"/>
                <a:cs typeface="Times New Roman" panose="02020603050405020304" pitchFamily="18" charset="0"/>
              </a:rPr>
              <a:t>zeek</a:t>
            </a:r>
            <a:r>
              <a:rPr lang="en-US" sz="1400" b="1" dirty="0">
                <a:solidFill>
                  <a:schemeClr val="bg1"/>
                </a:solidFill>
                <a:latin typeface="Times New Roman" panose="02020603050405020304" pitchFamily="18" charset="0"/>
                <a:cs typeface="Times New Roman" panose="02020603050405020304" pitchFamily="18" charset="0"/>
              </a:rPr>
              <a:t>-</a:t>
            </a:r>
            <a:r>
              <a:rPr lang="en-US" sz="1400" b="1" dirty="0" err="1">
                <a:solidFill>
                  <a:schemeClr val="bg1"/>
                </a:solidFill>
                <a:latin typeface="Times New Roman" panose="02020603050405020304" pitchFamily="18" charset="0"/>
                <a:cs typeface="Times New Roman" panose="02020603050405020304" pitchFamily="18" charset="0"/>
              </a:rPr>
              <a:t>pcapovertcp</a:t>
            </a:r>
            <a:r>
              <a:rPr lang="en-US" sz="1400" b="1" dirty="0">
                <a:solidFill>
                  <a:schemeClr val="bg1"/>
                </a:solidFill>
                <a:latin typeface="Times New Roman" panose="02020603050405020304" pitchFamily="18" charset="0"/>
                <a:cs typeface="Times New Roman" panose="02020603050405020304" pitchFamily="18" charset="0"/>
              </a:rPr>
              <a:t>-plugin</a:t>
            </a:r>
          </a:p>
          <a:p>
            <a:pPr lvl="1"/>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Invoked via a new option:  </a:t>
            </a:r>
            <a:r>
              <a:rPr lang="en-US" sz="1400" b="1" dirty="0" err="1">
                <a:solidFill>
                  <a:schemeClr val="bg1"/>
                </a:solidFill>
                <a:latin typeface="Times New Roman" panose="02020603050405020304" pitchFamily="18" charset="0"/>
                <a:cs typeface="Times New Roman" panose="02020603050405020304" pitchFamily="18" charset="0"/>
              </a:rPr>
              <a:t>zeek</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i</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pcapovertcp</a:t>
            </a:r>
            <a:r>
              <a:rPr lang="en-US" sz="1400" b="1" dirty="0">
                <a:solidFill>
                  <a:schemeClr val="bg1"/>
                </a:solidFill>
                <a:latin typeface="Times New Roman" panose="02020603050405020304" pitchFamily="18" charset="0"/>
                <a:cs typeface="Times New Roman" panose="02020603050405020304" pitchFamily="18" charset="0"/>
              </a:rPr>
              <a:t>::127.0.0.1:57012</a:t>
            </a:r>
          </a:p>
          <a:p>
            <a:pPr lvl="1"/>
            <a:endParaRPr lang="en-US" sz="1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mj-lt"/>
                <a:cs typeface="Times New Roman" panose="02020603050405020304" pitchFamily="18" charset="0"/>
              </a:rPr>
              <a:t>Roughly 800 lines of C++ code</a:t>
            </a:r>
          </a:p>
          <a:p>
            <a:pPr marL="285750" indent="-285750">
              <a:buFont typeface="Arial" panose="020B0604020202020204" pitchFamily="34" charset="0"/>
              <a:buChar char="•"/>
            </a:pPr>
            <a:endParaRPr lang="en-US" sz="1400" dirty="0">
              <a:solidFill>
                <a:schemeClr val="bg1"/>
              </a:solidFill>
              <a:latin typeface="+mj-lt"/>
              <a:cs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mj-lt"/>
                <a:cs typeface="Times New Roman" panose="02020603050405020304" pitchFamily="18" charset="0"/>
              </a:rPr>
              <a:t>Open-sourced at </a:t>
            </a:r>
            <a:r>
              <a:rPr lang="en-US" sz="1400" b="1" dirty="0">
                <a:solidFill>
                  <a:schemeClr val="bg1"/>
                </a:solidFill>
                <a:latin typeface="Courier" pitchFamily="2" charset="0"/>
                <a:ea typeface="IBM Plex Sans" charset="0"/>
                <a:cs typeface="IBM Plex Sans" charset="0"/>
              </a:rPr>
              <a:t>https://</a:t>
            </a:r>
            <a:r>
              <a:rPr lang="en-US" sz="1400" b="1" dirty="0" err="1">
                <a:solidFill>
                  <a:schemeClr val="bg1"/>
                </a:solidFill>
                <a:latin typeface="Courier" pitchFamily="2" charset="0"/>
                <a:ea typeface="IBM Plex Sans" charset="0"/>
                <a:cs typeface="IBM Plex Sans" charset="0"/>
              </a:rPr>
              <a:t>github.com</a:t>
            </a:r>
            <a:r>
              <a:rPr lang="en-US" sz="1400" b="1" dirty="0">
                <a:solidFill>
                  <a:schemeClr val="bg1"/>
                </a:solidFill>
                <a:latin typeface="Courier" pitchFamily="2" charset="0"/>
                <a:ea typeface="IBM Plex Sans" charset="0"/>
                <a:cs typeface="IBM Plex Sans" charset="0"/>
              </a:rPr>
              <a:t>/</a:t>
            </a:r>
            <a:r>
              <a:rPr lang="en-US" sz="1400" b="1" dirty="0" err="1">
                <a:solidFill>
                  <a:schemeClr val="bg1"/>
                </a:solidFill>
                <a:latin typeface="Courier" pitchFamily="2" charset="0"/>
                <a:ea typeface="IBM Plex Sans" charset="0"/>
                <a:cs typeface="IBM Plex Sans" charset="0"/>
              </a:rPr>
              <a:t>emnahum</a:t>
            </a:r>
            <a:r>
              <a:rPr lang="en-US" sz="1400" b="1" dirty="0">
                <a:solidFill>
                  <a:schemeClr val="bg1"/>
                </a:solidFill>
                <a:latin typeface="Courier" pitchFamily="2" charset="0"/>
                <a:ea typeface="IBM Plex Sans" charset="0"/>
                <a:cs typeface="IBM Plex Sans" charset="0"/>
              </a:rPr>
              <a:t>/</a:t>
            </a:r>
            <a:r>
              <a:rPr lang="en-US" sz="1400" b="1" dirty="0" err="1">
                <a:solidFill>
                  <a:schemeClr val="bg1"/>
                </a:solidFill>
                <a:latin typeface="Courier" pitchFamily="2" charset="0"/>
                <a:ea typeface="IBM Plex Sans" charset="0"/>
                <a:cs typeface="IBM Plex Sans" charset="0"/>
              </a:rPr>
              <a:t>zeek</a:t>
            </a:r>
            <a:r>
              <a:rPr lang="en-US" sz="1400" b="1" dirty="0">
                <a:solidFill>
                  <a:schemeClr val="bg1"/>
                </a:solidFill>
                <a:latin typeface="Courier" pitchFamily="2" charset="0"/>
                <a:ea typeface="IBM Plex Sans" charset="0"/>
                <a:cs typeface="IBM Plex Sans" charset="0"/>
              </a:rPr>
              <a:t>-</a:t>
            </a:r>
            <a:r>
              <a:rPr lang="en-US" sz="1400" b="1" dirty="0" err="1">
                <a:solidFill>
                  <a:schemeClr val="bg1"/>
                </a:solidFill>
                <a:latin typeface="Courier" pitchFamily="2" charset="0"/>
                <a:ea typeface="IBM Plex Sans" charset="0"/>
                <a:cs typeface="IBM Plex Sans" charset="0"/>
              </a:rPr>
              <a:t>pcapovertcp</a:t>
            </a:r>
            <a:r>
              <a:rPr lang="en-US" sz="1400" b="1" dirty="0">
                <a:solidFill>
                  <a:schemeClr val="bg1"/>
                </a:solidFill>
                <a:latin typeface="Courier" pitchFamily="2" charset="0"/>
                <a:ea typeface="IBM Plex Sans" charset="0"/>
                <a:cs typeface="IBM Plex Sans" charset="0"/>
              </a:rPr>
              <a:t>-plugin</a:t>
            </a:r>
          </a:p>
        </p:txBody>
      </p:sp>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165118" y="159088"/>
            <a:ext cx="3195392" cy="1001857"/>
          </a:xfrm>
        </p:spPr>
        <p:txBody>
          <a:bodyPr/>
          <a:lstStyle/>
          <a:p>
            <a:r>
              <a:rPr lang="en-US" b="1" dirty="0">
                <a:solidFill>
                  <a:schemeClr val="bg1"/>
                </a:solidFill>
              </a:rPr>
              <a:t>Changes to </a:t>
            </a:r>
            <a:r>
              <a:rPr lang="en-US" b="1" dirty="0" err="1">
                <a:solidFill>
                  <a:schemeClr val="bg1"/>
                </a:solidFill>
              </a:rPr>
              <a:t>Zeek</a:t>
            </a:r>
            <a:r>
              <a:rPr lang="en-US" b="1" dirty="0">
                <a:solidFill>
                  <a:schemeClr val="bg1"/>
                </a:solidFill>
              </a:rPr>
              <a:t>: </a:t>
            </a:r>
            <a:br>
              <a:rPr lang="en-US" b="1" dirty="0">
                <a:solidFill>
                  <a:schemeClr val="bg1"/>
                </a:solidFill>
              </a:rPr>
            </a:br>
            <a:r>
              <a:rPr lang="en-US" b="1" dirty="0">
                <a:solidFill>
                  <a:schemeClr val="bg1"/>
                </a:solidFill>
              </a:rPr>
              <a:t>Adding a PCAP over TCP Plugin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8</a:t>
            </a:fld>
            <a:endParaRPr lang="en-US" dirty="0"/>
          </a:p>
        </p:txBody>
      </p:sp>
      <p:pic>
        <p:nvPicPr>
          <p:cNvPr id="1026" name="Picture 2" descr="The Zeek Network Security Monitor">
            <a:extLst>
              <a:ext uri="{FF2B5EF4-FFF2-40B4-BE49-F238E27FC236}">
                <a16:creationId xmlns:a16="http://schemas.microsoft.com/office/drawing/2014/main" id="{C16A133A-5784-B8EB-EEB3-291BAA9A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942" y="857979"/>
            <a:ext cx="2626391" cy="8711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eek-IDS Professional Services – Critical Path Security">
            <a:extLst>
              <a:ext uri="{FF2B5EF4-FFF2-40B4-BE49-F238E27FC236}">
                <a16:creationId xmlns:a16="http://schemas.microsoft.com/office/drawing/2014/main" id="{71593CF7-5F31-16BE-84DF-085E72495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73" y="2421910"/>
            <a:ext cx="864127" cy="826916"/>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1B3E3AC2-CF09-6E2F-9A92-E2765363280A}"/>
              </a:ext>
            </a:extLst>
          </p:cNvPr>
          <p:cNvSpPr/>
          <p:nvPr/>
        </p:nvSpPr>
        <p:spPr bwMode="auto">
          <a:xfrm>
            <a:off x="5036744" y="38370"/>
            <a:ext cx="672746" cy="751081"/>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264D1CED-B30D-2784-7304-E7846BD0C9E5}"/>
              </a:ext>
            </a:extLst>
          </p:cNvPr>
          <p:cNvGrpSpPr/>
          <p:nvPr/>
        </p:nvGrpSpPr>
        <p:grpSpPr>
          <a:xfrm>
            <a:off x="3362265" y="87064"/>
            <a:ext cx="5673715" cy="628553"/>
            <a:chOff x="716281" y="2227777"/>
            <a:chExt cx="7443765" cy="841817"/>
          </a:xfrm>
        </p:grpSpPr>
        <p:cxnSp>
          <p:nvCxnSpPr>
            <p:cNvPr id="18" name="Straight Arrow Connector 17">
              <a:extLst>
                <a:ext uri="{FF2B5EF4-FFF2-40B4-BE49-F238E27FC236}">
                  <a16:creationId xmlns:a16="http://schemas.microsoft.com/office/drawing/2014/main" id="{6CF400EB-E168-4321-D56A-7798E24599CA}"/>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3FA58CE-99C2-F390-342D-70D90E7079B9}"/>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D16694D-69B9-3EDF-130C-B6B6CB193909}"/>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CCF79DE-9A73-90EA-30FA-250F7A2E0DDB}"/>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5">
              <a:extLst>
                <a:ext uri="{FF2B5EF4-FFF2-40B4-BE49-F238E27FC236}">
                  <a16:creationId xmlns:a16="http://schemas.microsoft.com/office/drawing/2014/main" id="{5906F408-CB36-7C43-EF26-1FFF2E6F9E4E}"/>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5" name="Rectangle: Rounded Corners 11">
              <a:extLst>
                <a:ext uri="{FF2B5EF4-FFF2-40B4-BE49-F238E27FC236}">
                  <a16:creationId xmlns:a16="http://schemas.microsoft.com/office/drawing/2014/main" id="{F73B41DC-3B92-ACC6-CE60-ABCAC2EBE526}"/>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6" name="Rectangle: Rounded Corners 15">
              <a:extLst>
                <a:ext uri="{FF2B5EF4-FFF2-40B4-BE49-F238E27FC236}">
                  <a16:creationId xmlns:a16="http://schemas.microsoft.com/office/drawing/2014/main" id="{588BEC31-EB4D-6137-A217-96DF9FA4C9D0}"/>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7" name="Straight Arrow Connector 26">
              <a:extLst>
                <a:ext uri="{FF2B5EF4-FFF2-40B4-BE49-F238E27FC236}">
                  <a16:creationId xmlns:a16="http://schemas.microsoft.com/office/drawing/2014/main" id="{8F577900-A9F8-5768-3D2F-42B86ECD72CF}"/>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Rectangle: Rounded Corners 2">
              <a:extLst>
                <a:ext uri="{FF2B5EF4-FFF2-40B4-BE49-F238E27FC236}">
                  <a16:creationId xmlns:a16="http://schemas.microsoft.com/office/drawing/2014/main" id="{F7A934C5-6419-C34F-25C4-DE8D33544A1D}"/>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9" name="Straight Arrow Connector 28">
              <a:extLst>
                <a:ext uri="{FF2B5EF4-FFF2-40B4-BE49-F238E27FC236}">
                  <a16:creationId xmlns:a16="http://schemas.microsoft.com/office/drawing/2014/main" id="{AE431EE5-139E-DE8D-C47C-211D383301ED}"/>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Rectangle: Rounded Corners 11">
              <a:extLst>
                <a:ext uri="{FF2B5EF4-FFF2-40B4-BE49-F238E27FC236}">
                  <a16:creationId xmlns:a16="http://schemas.microsoft.com/office/drawing/2014/main" id="{DBB047D8-EEB0-2BFF-1EC8-1041B16629E7}"/>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1" name="Rectangle: Rounded Corners 11">
              <a:extLst>
                <a:ext uri="{FF2B5EF4-FFF2-40B4-BE49-F238E27FC236}">
                  <a16:creationId xmlns:a16="http://schemas.microsoft.com/office/drawing/2014/main" id="{EBE1976D-B165-37BE-9661-2617BDC78047}"/>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2" name="Rectangle: Rounded Corners 11">
              <a:extLst>
                <a:ext uri="{FF2B5EF4-FFF2-40B4-BE49-F238E27FC236}">
                  <a16:creationId xmlns:a16="http://schemas.microsoft.com/office/drawing/2014/main" id="{8AFE9FB7-2FEF-2982-640C-6BA0654C2ADF}"/>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3627720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9"/>
            <a:ext cx="3151953" cy="425838"/>
          </a:xfrm>
        </p:spPr>
        <p:txBody>
          <a:bodyPr/>
          <a:lstStyle/>
          <a:p>
            <a:r>
              <a:rPr lang="en-US" b="1" dirty="0">
                <a:solidFill>
                  <a:schemeClr val="bg1"/>
                </a:solidFill>
              </a:rPr>
              <a:t>Flow Logs Pipeline:  A Tool for Log Transformation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8/23/23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9</a:t>
            </a:fld>
            <a:endParaRPr lang="en-US" dirty="0"/>
          </a:p>
        </p:txBody>
      </p:sp>
      <p:pic>
        <p:nvPicPr>
          <p:cNvPr id="6148" name="Picture 4">
            <a:extLst>
              <a:ext uri="{FF2B5EF4-FFF2-40B4-BE49-F238E27FC236}">
                <a16:creationId xmlns:a16="http://schemas.microsoft.com/office/drawing/2014/main" id="{A21BA11A-329D-C161-C8E5-2D8BCEF35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3348" y="2181378"/>
            <a:ext cx="1531434" cy="86143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EB2A64C6-14F2-EA3B-B7D1-242E5A274B94}"/>
              </a:ext>
            </a:extLst>
          </p:cNvPr>
          <p:cNvGrpSpPr/>
          <p:nvPr/>
        </p:nvGrpSpPr>
        <p:grpSpPr>
          <a:xfrm>
            <a:off x="919164" y="1004302"/>
            <a:ext cx="6970588" cy="2920910"/>
            <a:chOff x="1225550" y="1233424"/>
            <a:chExt cx="9740900" cy="4318000"/>
          </a:xfrm>
        </p:grpSpPr>
        <p:pic>
          <p:nvPicPr>
            <p:cNvPr id="6150" name="Picture 6" descr="Data flow">
              <a:extLst>
                <a:ext uri="{FF2B5EF4-FFF2-40B4-BE49-F238E27FC236}">
                  <a16:creationId xmlns:a16="http://schemas.microsoft.com/office/drawing/2014/main" id="{6DBC24B7-6DD8-3EF0-0BB0-4FAD8BCD6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1233424"/>
              <a:ext cx="9740900" cy="431800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F70552D4-2D2E-FF61-CAF6-BC4E0B1430D2}"/>
                </a:ext>
              </a:extLst>
            </p:cNvPr>
            <p:cNvGrpSpPr/>
            <p:nvPr/>
          </p:nvGrpSpPr>
          <p:grpSpPr>
            <a:xfrm>
              <a:off x="3232714" y="2222025"/>
              <a:ext cx="5790129" cy="2069136"/>
              <a:chOff x="3232714" y="2222025"/>
              <a:chExt cx="5790129" cy="2069136"/>
            </a:xfrm>
          </p:grpSpPr>
          <p:sp>
            <p:nvSpPr>
              <p:cNvPr id="8" name="TextBox 7">
                <a:extLst>
                  <a:ext uri="{FF2B5EF4-FFF2-40B4-BE49-F238E27FC236}">
                    <a16:creationId xmlns:a16="http://schemas.microsoft.com/office/drawing/2014/main" id="{9BEA1920-2F3B-93F4-4476-9B6F74E28CAC}"/>
                  </a:ext>
                </a:extLst>
              </p:cNvPr>
              <p:cNvSpPr txBox="1"/>
              <p:nvPr/>
            </p:nvSpPr>
            <p:spPr>
              <a:xfrm>
                <a:off x="3232714" y="3189134"/>
                <a:ext cx="1039175" cy="330945"/>
              </a:xfrm>
              <a:prstGeom prst="rect">
                <a:avLst/>
              </a:prstGeom>
              <a:solidFill>
                <a:schemeClr val="bg2">
                  <a:lumMod val="20000"/>
                  <a:lumOff val="80000"/>
                </a:schemeClr>
              </a:solidFill>
              <a:ln>
                <a:solidFill>
                  <a:srgbClr val="3E0E3E"/>
                </a:solidFill>
              </a:ln>
            </p:spPr>
            <p:txBody>
              <a:bodyPr wrap="none" rtlCol="0">
                <a:spAutoFit/>
              </a:bodyPr>
              <a:lstStyle/>
              <a:p>
                <a:r>
                  <a:rPr lang="en-US" sz="1013" dirty="0">
                    <a:solidFill>
                      <a:srgbClr val="C00000"/>
                    </a:solidFill>
                  </a:rPr>
                  <a:t>Flow Logs</a:t>
                </a:r>
                <a:endParaRPr lang="en-IL" sz="1013" dirty="0">
                  <a:solidFill>
                    <a:srgbClr val="C00000"/>
                  </a:solidFill>
                </a:endParaRPr>
              </a:p>
            </p:txBody>
          </p:sp>
          <p:sp>
            <p:nvSpPr>
              <p:cNvPr id="9" name="TextBox 8">
                <a:extLst>
                  <a:ext uri="{FF2B5EF4-FFF2-40B4-BE49-F238E27FC236}">
                    <a16:creationId xmlns:a16="http://schemas.microsoft.com/office/drawing/2014/main" id="{1258A03E-4BB8-44C8-47DC-AD73BD71E3FE}"/>
                  </a:ext>
                </a:extLst>
              </p:cNvPr>
              <p:cNvSpPr txBox="1"/>
              <p:nvPr/>
            </p:nvSpPr>
            <p:spPr>
              <a:xfrm>
                <a:off x="7750700" y="2786652"/>
                <a:ext cx="1272143" cy="330945"/>
              </a:xfrm>
              <a:prstGeom prst="rect">
                <a:avLst/>
              </a:prstGeom>
              <a:solidFill>
                <a:schemeClr val="bg2">
                  <a:lumMod val="20000"/>
                  <a:lumOff val="80000"/>
                </a:schemeClr>
              </a:solidFill>
              <a:ln>
                <a:solidFill>
                  <a:srgbClr val="3E0E3E"/>
                </a:solidFill>
              </a:ln>
            </p:spPr>
            <p:txBody>
              <a:bodyPr wrap="none" rtlCol="0">
                <a:spAutoFit/>
              </a:bodyPr>
              <a:lstStyle/>
              <a:p>
                <a:r>
                  <a:rPr lang="en-US" sz="1013" dirty="0">
                    <a:solidFill>
                      <a:srgbClr val="C00000"/>
                    </a:solidFill>
                  </a:rPr>
                  <a:t>Metrics Store</a:t>
                </a:r>
                <a:endParaRPr lang="en-IL" sz="1013" dirty="0">
                  <a:solidFill>
                    <a:srgbClr val="C00000"/>
                  </a:solidFill>
                </a:endParaRPr>
              </a:p>
            </p:txBody>
          </p:sp>
          <p:sp>
            <p:nvSpPr>
              <p:cNvPr id="11" name="TextBox 10">
                <a:extLst>
                  <a:ext uri="{FF2B5EF4-FFF2-40B4-BE49-F238E27FC236}">
                    <a16:creationId xmlns:a16="http://schemas.microsoft.com/office/drawing/2014/main" id="{2C802566-96BE-2FBF-9C4B-0D96A452925D}"/>
                  </a:ext>
                </a:extLst>
              </p:cNvPr>
              <p:cNvSpPr txBox="1"/>
              <p:nvPr/>
            </p:nvSpPr>
            <p:spPr>
              <a:xfrm>
                <a:off x="7784814" y="3960216"/>
                <a:ext cx="998564" cy="330945"/>
              </a:xfrm>
              <a:prstGeom prst="rect">
                <a:avLst/>
              </a:prstGeom>
              <a:solidFill>
                <a:schemeClr val="bg2">
                  <a:lumMod val="20000"/>
                  <a:lumOff val="80000"/>
                </a:schemeClr>
              </a:solidFill>
              <a:ln>
                <a:solidFill>
                  <a:srgbClr val="3E0E3E"/>
                </a:solidFill>
              </a:ln>
            </p:spPr>
            <p:txBody>
              <a:bodyPr wrap="none" rtlCol="0">
                <a:spAutoFit/>
              </a:bodyPr>
              <a:lstStyle/>
              <a:p>
                <a:r>
                  <a:rPr lang="en-US" sz="1013" dirty="0">
                    <a:solidFill>
                      <a:srgbClr val="C00000"/>
                    </a:solidFill>
                  </a:rPr>
                  <a:t>Log Store</a:t>
                </a:r>
                <a:endParaRPr lang="en-IL" sz="1013" dirty="0">
                  <a:solidFill>
                    <a:srgbClr val="C00000"/>
                  </a:solidFill>
                </a:endParaRPr>
              </a:p>
            </p:txBody>
          </p:sp>
          <p:sp>
            <p:nvSpPr>
              <p:cNvPr id="12" name="TextBox 11">
                <a:extLst>
                  <a:ext uri="{FF2B5EF4-FFF2-40B4-BE49-F238E27FC236}">
                    <a16:creationId xmlns:a16="http://schemas.microsoft.com/office/drawing/2014/main" id="{5C5AC3EB-CC56-A6A0-CB6D-EA275FAE9C8A}"/>
                  </a:ext>
                </a:extLst>
              </p:cNvPr>
              <p:cNvSpPr txBox="1"/>
              <p:nvPr/>
            </p:nvSpPr>
            <p:spPr>
              <a:xfrm>
                <a:off x="5144683" y="3226312"/>
                <a:ext cx="1354303" cy="369332"/>
              </a:xfrm>
              <a:prstGeom prst="rect">
                <a:avLst/>
              </a:prstGeom>
              <a:solidFill>
                <a:schemeClr val="bg2">
                  <a:lumMod val="20000"/>
                  <a:lumOff val="80000"/>
                </a:schemeClr>
              </a:solidFill>
              <a:ln>
                <a:solidFill>
                  <a:srgbClr val="3E0E3E"/>
                </a:solidFill>
              </a:ln>
            </p:spPr>
            <p:txBody>
              <a:bodyPr wrap="none" rtlCol="0">
                <a:spAutoFit/>
              </a:bodyPr>
              <a:lstStyle/>
              <a:p>
                <a:r>
                  <a:rPr lang="en-US" sz="1200" dirty="0">
                    <a:solidFill>
                      <a:srgbClr val="C00000"/>
                    </a:solidFill>
                  </a:rPr>
                  <a:t>Transformer</a:t>
                </a:r>
                <a:endParaRPr lang="en-IL" sz="1200" dirty="0">
                  <a:solidFill>
                    <a:srgbClr val="C00000"/>
                  </a:solidFill>
                </a:endParaRPr>
              </a:p>
            </p:txBody>
          </p:sp>
          <p:cxnSp>
            <p:nvCxnSpPr>
              <p:cNvPr id="13" name="Straight Arrow Connector 12">
                <a:extLst>
                  <a:ext uri="{FF2B5EF4-FFF2-40B4-BE49-F238E27FC236}">
                    <a16:creationId xmlns:a16="http://schemas.microsoft.com/office/drawing/2014/main" id="{47692AE5-1BC4-C430-3AF2-595B8DE8B39C}"/>
                  </a:ext>
                </a:extLst>
              </p:cNvPr>
              <p:cNvCxnSpPr>
                <a:endCxn id="12" idx="1"/>
              </p:cNvCxnSpPr>
              <p:nvPr/>
            </p:nvCxnSpPr>
            <p:spPr bwMode="auto">
              <a:xfrm>
                <a:off x="4468951" y="3395589"/>
                <a:ext cx="675732" cy="15389"/>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E96163B-6333-2E3C-1B6C-9F059503A7AD}"/>
                  </a:ext>
                </a:extLst>
              </p:cNvPr>
              <p:cNvCxnSpPr>
                <a:cxnSpLocks/>
                <a:endCxn id="9" idx="1"/>
              </p:cNvCxnSpPr>
              <p:nvPr/>
            </p:nvCxnSpPr>
            <p:spPr bwMode="auto">
              <a:xfrm flipV="1">
                <a:off x="6440616" y="2952125"/>
                <a:ext cx="1310084" cy="443465"/>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474E51F-3141-F200-8E73-E58E97296032}"/>
                  </a:ext>
                </a:extLst>
              </p:cNvPr>
              <p:cNvCxnSpPr>
                <a:cxnSpLocks/>
                <a:stCxn id="12" idx="3"/>
                <a:endCxn id="11" idx="1"/>
              </p:cNvCxnSpPr>
              <p:nvPr/>
            </p:nvCxnSpPr>
            <p:spPr bwMode="auto">
              <a:xfrm>
                <a:off x="6498986" y="3410978"/>
                <a:ext cx="1285828" cy="714711"/>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C825E8D-D770-2B41-2306-465376DFA451}"/>
                  </a:ext>
                </a:extLst>
              </p:cNvPr>
              <p:cNvSpPr txBox="1"/>
              <p:nvPr/>
            </p:nvSpPr>
            <p:spPr>
              <a:xfrm>
                <a:off x="5280330" y="2222025"/>
                <a:ext cx="1090471" cy="292388"/>
              </a:xfrm>
              <a:prstGeom prst="rect">
                <a:avLst/>
              </a:prstGeom>
              <a:solidFill>
                <a:schemeClr val="bg2">
                  <a:lumMod val="20000"/>
                  <a:lumOff val="80000"/>
                </a:schemeClr>
              </a:solidFill>
              <a:ln>
                <a:solidFill>
                  <a:srgbClr val="3E0E3E"/>
                </a:solidFill>
              </a:ln>
            </p:spPr>
            <p:txBody>
              <a:bodyPr wrap="none" rtlCol="0">
                <a:spAutoFit/>
              </a:bodyPr>
              <a:lstStyle/>
              <a:p>
                <a:r>
                  <a:rPr lang="en-US" sz="825" dirty="0">
                    <a:solidFill>
                      <a:srgbClr val="C00000"/>
                    </a:solidFill>
                  </a:rPr>
                  <a:t>Configuration</a:t>
                </a:r>
                <a:endParaRPr lang="en-IL" sz="825" dirty="0">
                  <a:solidFill>
                    <a:srgbClr val="C00000"/>
                  </a:solidFill>
                </a:endParaRPr>
              </a:p>
            </p:txBody>
          </p:sp>
          <p:cxnSp>
            <p:nvCxnSpPr>
              <p:cNvPr id="21" name="Straight Arrow Connector 20">
                <a:extLst>
                  <a:ext uri="{FF2B5EF4-FFF2-40B4-BE49-F238E27FC236}">
                    <a16:creationId xmlns:a16="http://schemas.microsoft.com/office/drawing/2014/main" id="{9A20A39F-6EF1-2A45-9B59-B8B774280AE9}"/>
                  </a:ext>
                </a:extLst>
              </p:cNvPr>
              <p:cNvCxnSpPr>
                <a:cxnSpLocks/>
                <a:stCxn id="18" idx="2"/>
                <a:endCxn id="12" idx="0"/>
              </p:cNvCxnSpPr>
              <p:nvPr/>
            </p:nvCxnSpPr>
            <p:spPr bwMode="auto">
              <a:xfrm flipH="1">
                <a:off x="5821835" y="2514413"/>
                <a:ext cx="3731" cy="711899"/>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grpSp>
      </p:grpSp>
      <p:sp>
        <p:nvSpPr>
          <p:cNvPr id="24" name="Content Placeholder 2">
            <a:extLst>
              <a:ext uri="{FF2B5EF4-FFF2-40B4-BE49-F238E27FC236}">
                <a16:creationId xmlns:a16="http://schemas.microsoft.com/office/drawing/2014/main" id="{26EEDEB4-E56C-29D5-0941-D35D7FCEEB07}"/>
              </a:ext>
            </a:extLst>
          </p:cNvPr>
          <p:cNvSpPr>
            <a:spLocks noGrp="1"/>
          </p:cNvSpPr>
          <p:nvPr>
            <p:ph idx="1"/>
          </p:nvPr>
        </p:nvSpPr>
        <p:spPr>
          <a:xfrm>
            <a:off x="313930" y="3578963"/>
            <a:ext cx="4054565" cy="276999"/>
          </a:xfrm>
        </p:spPr>
        <p:txBody>
          <a:bodyPr>
            <a:noAutofit/>
          </a:bodyPr>
          <a:lstStyle/>
          <a:p>
            <a:r>
              <a:rPr lang="en-US" sz="1500" kern="1200" dirty="0">
                <a:cs typeface="Arial" charset="0"/>
              </a:rPr>
              <a:t>Flow Logs Pipeline (FLP) is a CLI tool that: </a:t>
            </a:r>
          </a:p>
          <a:p>
            <a:endParaRPr lang="en-US" sz="1500" kern="1200" dirty="0">
              <a:cs typeface="Arial" charset="0"/>
            </a:endParaRPr>
          </a:p>
        </p:txBody>
      </p:sp>
      <p:sp>
        <p:nvSpPr>
          <p:cNvPr id="25" name="Content Placeholder 2">
            <a:extLst>
              <a:ext uri="{FF2B5EF4-FFF2-40B4-BE49-F238E27FC236}">
                <a16:creationId xmlns:a16="http://schemas.microsoft.com/office/drawing/2014/main" id="{E9BE2EB5-D65D-0663-9BB3-A1C7DC9AAEC8}"/>
              </a:ext>
            </a:extLst>
          </p:cNvPr>
          <p:cNvSpPr txBox="1">
            <a:spLocks/>
          </p:cNvSpPr>
          <p:nvPr/>
        </p:nvSpPr>
        <p:spPr>
          <a:xfrm>
            <a:off x="2723107" y="3498225"/>
            <a:ext cx="2718310" cy="1261249"/>
          </a:xfrm>
          <a:prstGeom prst="rect">
            <a:avLst/>
          </a:prstGeom>
        </p:spPr>
        <p:txBody>
          <a:bodyPr vert="horz" lIns="0" tIns="0" rIns="0" bIns="0" rtlCol="0">
            <a:noAutofit/>
          </a:bodyPr>
          <a:lst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baseline="0"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r>
              <a:rPr lang="en-US" sz="1500" dirty="0">
                <a:cs typeface="Arial" charset="0"/>
              </a:rPr>
              <a:t> </a:t>
            </a:r>
          </a:p>
          <a:p>
            <a:pPr marL="257175" indent="-257175">
              <a:buFont typeface="Arial" panose="020B0604020202020204" pitchFamily="34" charset="0"/>
              <a:buChar char="•"/>
            </a:pPr>
            <a:r>
              <a:rPr lang="en-US" sz="1500" dirty="0">
                <a:cs typeface="Arial" charset="0"/>
              </a:rPr>
              <a:t>Enriches (adds)</a:t>
            </a:r>
          </a:p>
          <a:p>
            <a:pPr marL="257175" indent="-257175">
              <a:buFont typeface="Arial" panose="020B0604020202020204" pitchFamily="34" charset="0"/>
              <a:buChar char="•"/>
            </a:pPr>
            <a:r>
              <a:rPr lang="en-US" sz="1500" dirty="0">
                <a:cs typeface="Arial" charset="0"/>
              </a:rPr>
              <a:t>Extracts (e.g., </a:t>
            </a:r>
            <a:r>
              <a:rPr lang="en-US" sz="1500" dirty="0" err="1">
                <a:cs typeface="Arial" charset="0"/>
              </a:rPr>
              <a:t>GeoIP</a:t>
            </a:r>
            <a:r>
              <a:rPr lang="en-US" sz="1500" dirty="0">
                <a:cs typeface="Arial" charset="0"/>
              </a:rPr>
              <a:t>)</a:t>
            </a:r>
          </a:p>
          <a:p>
            <a:endParaRPr lang="en-US" sz="1500" kern="0" dirty="0"/>
          </a:p>
        </p:txBody>
      </p:sp>
      <p:sp>
        <p:nvSpPr>
          <p:cNvPr id="26" name="Content Placeholder 2">
            <a:extLst>
              <a:ext uri="{FF2B5EF4-FFF2-40B4-BE49-F238E27FC236}">
                <a16:creationId xmlns:a16="http://schemas.microsoft.com/office/drawing/2014/main" id="{55E59C63-EB99-0C33-95AC-DD632DC6C2B4}"/>
              </a:ext>
            </a:extLst>
          </p:cNvPr>
          <p:cNvSpPr txBox="1">
            <a:spLocks/>
          </p:cNvSpPr>
          <p:nvPr/>
        </p:nvSpPr>
        <p:spPr>
          <a:xfrm>
            <a:off x="2727686" y="4793936"/>
            <a:ext cx="3286538" cy="861433"/>
          </a:xfrm>
          <a:prstGeom prst="rect">
            <a:avLst/>
          </a:prstGeom>
        </p:spPr>
        <p:txBody>
          <a:bodyPr vert="horz" lIns="0" tIns="0" rIns="0" bIns="0" rtlCol="0">
            <a:noAutofit/>
          </a:bodyPr>
          <a:lst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baseline="0"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pPr marL="285750" indent="-285750">
              <a:buFont typeface="Arial" panose="020B0604020202020204" pitchFamily="34" charset="0"/>
              <a:buChar char="•"/>
            </a:pPr>
            <a:r>
              <a:rPr lang="en-US" sz="1500" dirty="0">
                <a:cs typeface="Arial" charset="0"/>
              </a:rPr>
              <a:t>Writes (exports to output formats)</a:t>
            </a:r>
          </a:p>
          <a:p>
            <a:endParaRPr lang="en-US" sz="1500" kern="0" dirty="0"/>
          </a:p>
        </p:txBody>
      </p:sp>
      <p:sp>
        <p:nvSpPr>
          <p:cNvPr id="27" name="Content Placeholder 2">
            <a:extLst>
              <a:ext uri="{FF2B5EF4-FFF2-40B4-BE49-F238E27FC236}">
                <a16:creationId xmlns:a16="http://schemas.microsoft.com/office/drawing/2014/main" id="{83A9E02E-BA21-715F-B493-D70E4FA8CBF9}"/>
              </a:ext>
            </a:extLst>
          </p:cNvPr>
          <p:cNvSpPr txBox="1">
            <a:spLocks/>
          </p:cNvSpPr>
          <p:nvPr/>
        </p:nvSpPr>
        <p:spPr>
          <a:xfrm>
            <a:off x="313930" y="3930472"/>
            <a:ext cx="2359249" cy="526316"/>
          </a:xfrm>
          <a:prstGeom prst="rect">
            <a:avLst/>
          </a:prstGeom>
        </p:spPr>
        <p:txBody>
          <a:bodyPr vert="horz" lIns="0" tIns="0" rIns="0" bIns="0" rtlCol="0">
            <a:noAutofit/>
          </a:bodyPr>
          <a:lst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baseline="0"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pPr marL="257175" indent="-257175">
              <a:buFont typeface="Arial" panose="020B0604020202020204" pitchFamily="34" charset="0"/>
              <a:buChar char="•"/>
            </a:pPr>
            <a:r>
              <a:rPr lang="en-US" sz="1500" dirty="0">
                <a:cs typeface="Arial" charset="0"/>
              </a:rPr>
              <a:t> Ingests (reads)</a:t>
            </a:r>
          </a:p>
          <a:p>
            <a:pPr marL="257175" indent="-257175">
              <a:buFont typeface="Arial" panose="020B0604020202020204" pitchFamily="34" charset="0"/>
              <a:buChar char="•"/>
            </a:pPr>
            <a:r>
              <a:rPr lang="en-US" sz="1500" dirty="0">
                <a:cs typeface="Arial" charset="0"/>
              </a:rPr>
              <a:t>Transforms (re-writes)</a:t>
            </a:r>
          </a:p>
          <a:p>
            <a:endParaRPr lang="en-US" sz="1500" kern="0" dirty="0"/>
          </a:p>
        </p:txBody>
      </p:sp>
      <p:sp>
        <p:nvSpPr>
          <p:cNvPr id="29" name="TextBox 28">
            <a:extLst>
              <a:ext uri="{FF2B5EF4-FFF2-40B4-BE49-F238E27FC236}">
                <a16:creationId xmlns:a16="http://schemas.microsoft.com/office/drawing/2014/main" id="{52287A19-FE21-EAF9-A5C1-E4E463ED0DF2}"/>
              </a:ext>
            </a:extLst>
          </p:cNvPr>
          <p:cNvSpPr txBox="1"/>
          <p:nvPr/>
        </p:nvSpPr>
        <p:spPr>
          <a:xfrm>
            <a:off x="6239003" y="4821326"/>
            <a:ext cx="2816797" cy="253916"/>
          </a:xfrm>
          <a:prstGeom prst="rect">
            <a:avLst/>
          </a:prstGeom>
          <a:noFill/>
        </p:spPr>
        <p:txBody>
          <a:bodyPr wrap="none" rtlCol="0">
            <a:spAutoFit/>
          </a:bodyPr>
          <a:lstStyle/>
          <a:p>
            <a:pPr algn="l"/>
            <a:r>
              <a:rPr lang="en-US" sz="1050" u="sng" dirty="0">
                <a:latin typeface="Slack-Lato"/>
                <a:hlinkClick r:id="rId4"/>
              </a:rPr>
              <a:t>https://github.com/netobserv/flowlogs-pipeline</a:t>
            </a:r>
            <a:endParaRPr lang="en-US" sz="1050" dirty="0">
              <a:solidFill>
                <a:schemeClr val="bg1"/>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9C75476-2957-86D9-894E-266B80209216}"/>
              </a:ext>
            </a:extLst>
          </p:cNvPr>
          <p:cNvSpPr/>
          <p:nvPr/>
        </p:nvSpPr>
        <p:spPr bwMode="auto">
          <a:xfrm>
            <a:off x="6643580" y="43478"/>
            <a:ext cx="722736" cy="751648"/>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5" name="TextBox 34">
            <a:extLst>
              <a:ext uri="{FF2B5EF4-FFF2-40B4-BE49-F238E27FC236}">
                <a16:creationId xmlns:a16="http://schemas.microsoft.com/office/drawing/2014/main" id="{D07FDC2B-E16D-0400-C97B-45F1858D678B}"/>
              </a:ext>
            </a:extLst>
          </p:cNvPr>
          <p:cNvSpPr txBox="1"/>
          <p:nvPr/>
        </p:nvSpPr>
        <p:spPr>
          <a:xfrm>
            <a:off x="4895574" y="4184370"/>
            <a:ext cx="4237057" cy="369332"/>
          </a:xfrm>
          <a:prstGeom prst="rect">
            <a:avLst/>
          </a:prstGeom>
          <a:noFill/>
        </p:spPr>
        <p:txBody>
          <a:bodyPr wrap="none" rtlCol="0">
            <a:spAutoFit/>
          </a:bodyPr>
          <a:lstStyle/>
          <a:p>
            <a:pPr algn="l"/>
            <a:r>
              <a:rPr lang="en-US" sz="1800" b="1" dirty="0">
                <a:solidFill>
                  <a:schemeClr val="accent3"/>
                </a:solidFill>
                <a:ea typeface="IBM Plex Sans" charset="0"/>
                <a:cs typeface="IBM Plex Sans" charset="0"/>
              </a:rPr>
              <a:t>No code changes, only configuration</a:t>
            </a:r>
            <a:endParaRPr lang="en-US" sz="1800" b="1" dirty="0">
              <a:solidFill>
                <a:schemeClr val="accent3"/>
              </a:solidFill>
              <a:latin typeface="+mn-lt"/>
              <a:ea typeface="IBM Plex Sans" charset="0"/>
              <a:cs typeface="IBM Plex Sans" charset="0"/>
            </a:endParaRPr>
          </a:p>
        </p:txBody>
      </p:sp>
      <p:grpSp>
        <p:nvGrpSpPr>
          <p:cNvPr id="3" name="Group 2">
            <a:extLst>
              <a:ext uri="{FF2B5EF4-FFF2-40B4-BE49-F238E27FC236}">
                <a16:creationId xmlns:a16="http://schemas.microsoft.com/office/drawing/2014/main" id="{73C8B032-1DB3-2B3E-0CB1-BB0FBA9B2B9A}"/>
              </a:ext>
            </a:extLst>
          </p:cNvPr>
          <p:cNvGrpSpPr/>
          <p:nvPr/>
        </p:nvGrpSpPr>
        <p:grpSpPr>
          <a:xfrm>
            <a:off x="3362265" y="87064"/>
            <a:ext cx="5673715" cy="628553"/>
            <a:chOff x="716281" y="2227777"/>
            <a:chExt cx="7443765" cy="841817"/>
          </a:xfrm>
        </p:grpSpPr>
        <p:cxnSp>
          <p:nvCxnSpPr>
            <p:cNvPr id="19" name="Straight Arrow Connector 18">
              <a:extLst>
                <a:ext uri="{FF2B5EF4-FFF2-40B4-BE49-F238E27FC236}">
                  <a16:creationId xmlns:a16="http://schemas.microsoft.com/office/drawing/2014/main" id="{D066BFD2-2D0A-62B8-7AA9-14D7DEF23561}"/>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5B6465E-ED40-54CA-8F9C-EEC80B3E6042}"/>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DB608FD-EE9D-9224-03C5-2E30BEE86AFB}"/>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8201B2C-154F-A72F-3126-3E7026C2CA78}"/>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7" name="Rectangle: Rounded Corners 5">
              <a:extLst>
                <a:ext uri="{FF2B5EF4-FFF2-40B4-BE49-F238E27FC236}">
                  <a16:creationId xmlns:a16="http://schemas.microsoft.com/office/drawing/2014/main" id="{0ED24031-6322-9B24-EBDC-B95B7F3900AE}"/>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38" name="Rectangle: Rounded Corners 11">
              <a:extLst>
                <a:ext uri="{FF2B5EF4-FFF2-40B4-BE49-F238E27FC236}">
                  <a16:creationId xmlns:a16="http://schemas.microsoft.com/office/drawing/2014/main" id="{FB434B35-5C61-2BFC-F982-3C17E30EADC4}"/>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39" name="Rectangle: Rounded Corners 15">
              <a:extLst>
                <a:ext uri="{FF2B5EF4-FFF2-40B4-BE49-F238E27FC236}">
                  <a16:creationId xmlns:a16="http://schemas.microsoft.com/office/drawing/2014/main" id="{4CEDBACF-0F6E-A484-84A4-254C0071E283}"/>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40" name="Straight Arrow Connector 39">
              <a:extLst>
                <a:ext uri="{FF2B5EF4-FFF2-40B4-BE49-F238E27FC236}">
                  <a16:creationId xmlns:a16="http://schemas.microsoft.com/office/drawing/2014/main" id="{4DACD636-4358-20EA-9D62-47D387995925}"/>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1" name="Rectangle: Rounded Corners 2">
              <a:extLst>
                <a:ext uri="{FF2B5EF4-FFF2-40B4-BE49-F238E27FC236}">
                  <a16:creationId xmlns:a16="http://schemas.microsoft.com/office/drawing/2014/main" id="{A50F806C-65AD-C584-A5A3-B03623DCB9FC}"/>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42" name="Straight Arrow Connector 41">
              <a:extLst>
                <a:ext uri="{FF2B5EF4-FFF2-40B4-BE49-F238E27FC236}">
                  <a16:creationId xmlns:a16="http://schemas.microsoft.com/office/drawing/2014/main" id="{5E0F89D5-73A1-EAE4-D516-AB82C58BE50D}"/>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Rectangle: Rounded Corners 11">
              <a:extLst>
                <a:ext uri="{FF2B5EF4-FFF2-40B4-BE49-F238E27FC236}">
                  <a16:creationId xmlns:a16="http://schemas.microsoft.com/office/drawing/2014/main" id="{9A46DD79-C79F-4494-4283-B5044400BAB2}"/>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44" name="Rectangle: Rounded Corners 11">
              <a:extLst>
                <a:ext uri="{FF2B5EF4-FFF2-40B4-BE49-F238E27FC236}">
                  <a16:creationId xmlns:a16="http://schemas.microsoft.com/office/drawing/2014/main" id="{879040B6-4821-861C-F198-3B5E8565B689}"/>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45" name="Rectangle: Rounded Corners 11">
              <a:extLst>
                <a:ext uri="{FF2B5EF4-FFF2-40B4-BE49-F238E27FC236}">
                  <a16:creationId xmlns:a16="http://schemas.microsoft.com/office/drawing/2014/main" id="{C38B0665-5EE9-8167-AE73-6110627D2F4D}"/>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1851460530"/>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2.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8B8D6B3C-B55F-EC4E-8FA2-D5893AF7F843}"/>
    </a:ext>
  </a:extLst>
</a:theme>
</file>

<file path=ppt/theme/theme3.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C70800EF-75D1-A541-A034-3E6BB83D0CD2}"/>
    </a:ext>
  </a:extLst>
</a:theme>
</file>

<file path=ppt/theme/theme4.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6943</TotalTime>
  <Words>2766</Words>
  <Application>Microsoft Macintosh PowerPoint</Application>
  <PresentationFormat>On-screen Show (16:9)</PresentationFormat>
  <Paragraphs>482</Paragraphs>
  <Slides>24</Slides>
  <Notes>3</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24</vt:i4>
      </vt:variant>
    </vt:vector>
  </HeadingPairs>
  <TitlesOfParts>
    <vt:vector size="44" baseType="lpstr">
      <vt:lpstr>.AppleSystemUIFont</vt:lpstr>
      <vt:lpstr>Arial</vt:lpstr>
      <vt:lpstr>Calibri</vt:lpstr>
      <vt:lpstr>Courier</vt:lpstr>
      <vt:lpstr>Courier New</vt:lpstr>
      <vt:lpstr>HelvNeue Light for IBM</vt:lpstr>
      <vt:lpstr>IBM Plex Sans</vt:lpstr>
      <vt:lpstr>Inter</vt:lpstr>
      <vt:lpstr>Noto</vt:lpstr>
      <vt:lpstr>Red Hat Display</vt:lpstr>
      <vt:lpstr>Red Hat Display Medium</vt:lpstr>
      <vt:lpstr>Slack-Lato</vt:lpstr>
      <vt:lpstr>System Font Regular</vt:lpstr>
      <vt:lpstr>Times New Roman</vt:lpstr>
      <vt:lpstr>Trebuchet MS</vt:lpstr>
      <vt:lpstr>Wingdings</vt:lpstr>
      <vt:lpstr>IBM 2019 Master template (black background)</vt:lpstr>
      <vt:lpstr>IBM 2019 Master template (blue background)</vt:lpstr>
      <vt:lpstr>IBM 2019 Master template (light gray background)</vt:lpstr>
      <vt:lpstr>IBM 2019 Master template (white background)</vt:lpstr>
      <vt:lpstr>Payload  Aware  Network  Observability —  Praneet Adsumili Dushyant Behl Shachee Mishra Gupta  Praveen Govindan Kannan Erich M. Nahum Eran Raichstein Xiping Wang</vt:lpstr>
      <vt:lpstr>Idea: Payload Aware Network Observability</vt:lpstr>
      <vt:lpstr>Use Cases To Consider </vt:lpstr>
      <vt:lpstr>First Use Case: DNS </vt:lpstr>
      <vt:lpstr>DNS: What Questions can We Answer Looking at Payloads?</vt:lpstr>
      <vt:lpstr>PANO PoC Architecture for DNS</vt:lpstr>
      <vt:lpstr>Changes to Kernel eBPF and User Agent</vt:lpstr>
      <vt:lpstr>Changes to Zeek:  Adding a PCAP over TCP Plugin</vt:lpstr>
      <vt:lpstr>Flow Logs Pipeline:  A Tool for Log Transformation</vt:lpstr>
      <vt:lpstr>Prometheus:   A Tool for Metric Collection</vt:lpstr>
      <vt:lpstr>Grafana:  A CNCF Tool for Visualization</vt:lpstr>
      <vt:lpstr>DEMO</vt:lpstr>
      <vt:lpstr>Status: Where We Are </vt:lpstr>
      <vt:lpstr>Next Steps</vt:lpstr>
      <vt:lpstr>Summary</vt:lpstr>
      <vt:lpstr>Thank you!!  Questions?</vt:lpstr>
      <vt:lpstr>BACKUP/MASTER SLIDES </vt:lpstr>
      <vt:lpstr>What is eBPF?  </vt:lpstr>
      <vt:lpstr>What is Zeek?  An Intrusion Detection System</vt:lpstr>
      <vt:lpstr> Second Use Case: SSL/TLS</vt:lpstr>
      <vt:lpstr>TLS: What Questions can We Answer Looking at Payloads?</vt:lpstr>
      <vt:lpstr>DNS Packet Analysis Tools </vt:lpstr>
      <vt:lpstr>PowerPoint Presentation</vt:lpstr>
      <vt:lpstr>Example: Flow Logs (e.g., net-flows)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Arial variant</dc:title>
  <dc:creator>Janna Ritzcovan</dc:creator>
  <cp:lastModifiedBy>Erich M Nahum</cp:lastModifiedBy>
  <cp:revision>68</cp:revision>
  <cp:lastPrinted>2023-03-06T20:33:23Z</cp:lastPrinted>
  <dcterms:created xsi:type="dcterms:W3CDTF">2019-11-13T17:41:37Z</dcterms:created>
  <dcterms:modified xsi:type="dcterms:W3CDTF">2023-08-23T15:12:35Z</dcterms:modified>
</cp:coreProperties>
</file>